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0"/>
  </p:notesMasterIdLst>
  <p:sldIdLst>
    <p:sldId id="256" r:id="rId2"/>
    <p:sldId id="313" r:id="rId3"/>
    <p:sldId id="297" r:id="rId4"/>
    <p:sldId id="298" r:id="rId5"/>
    <p:sldId id="322" r:id="rId6"/>
    <p:sldId id="321" r:id="rId7"/>
    <p:sldId id="315" r:id="rId8"/>
    <p:sldId id="296" r:id="rId9"/>
    <p:sldId id="341" r:id="rId10"/>
    <p:sldId id="342" r:id="rId11"/>
    <p:sldId id="303" r:id="rId12"/>
    <p:sldId id="299" r:id="rId13"/>
    <p:sldId id="300" r:id="rId14"/>
    <p:sldId id="301" r:id="rId15"/>
    <p:sldId id="344" r:id="rId16"/>
    <p:sldId id="306" r:id="rId17"/>
    <p:sldId id="325" r:id="rId18"/>
    <p:sldId id="324" r:id="rId19"/>
    <p:sldId id="319" r:id="rId20"/>
    <p:sldId id="328" r:id="rId21"/>
    <p:sldId id="327" r:id="rId22"/>
    <p:sldId id="330" r:id="rId23"/>
    <p:sldId id="331" r:id="rId24"/>
    <p:sldId id="332" r:id="rId25"/>
    <p:sldId id="334" r:id="rId26"/>
    <p:sldId id="333" r:id="rId27"/>
    <p:sldId id="335" r:id="rId28"/>
    <p:sldId id="326" r:id="rId29"/>
    <p:sldId id="336" r:id="rId30"/>
    <p:sldId id="337" r:id="rId31"/>
    <p:sldId id="338" r:id="rId32"/>
    <p:sldId id="339" r:id="rId33"/>
    <p:sldId id="340" r:id="rId34"/>
    <p:sldId id="314" r:id="rId35"/>
    <p:sldId id="312" r:id="rId36"/>
    <p:sldId id="329" r:id="rId37"/>
    <p:sldId id="317" r:id="rId38"/>
    <p:sldId id="278" r:id="rId39"/>
  </p:sldIdLst>
  <p:sldSz cx="9144000" cy="5143500" type="screen16x9"/>
  <p:notesSz cx="6858000" cy="9144000"/>
  <p:embeddedFontLst>
    <p:embeddedFont>
      <p:font typeface="Centaur" panose="02030504050205020304" pitchFamily="18" charset="0"/>
      <p:regular r:id="rId41"/>
    </p:embeddedFont>
    <p:embeddedFont>
      <p:font typeface="DM Sans" pitchFamily="2"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Raleway"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7"/>
  </p:normalViewPr>
  <p:slideViewPr>
    <p:cSldViewPr snapToGrid="0" snapToObjects="1">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690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9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01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97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93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242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32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366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26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45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154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80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2710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509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2723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88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55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539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38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35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246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8415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667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1786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039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887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292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64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06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925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00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07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33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37468" y="807426"/>
            <a:ext cx="8869064" cy="1497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Deep Learning Based Human Emotion Recognition System From Facial Expressions</a:t>
            </a:r>
            <a:endParaRPr sz="3200" dirty="0"/>
          </a:p>
        </p:txBody>
      </p:sp>
      <p:sp>
        <p:nvSpPr>
          <p:cNvPr id="2" name="TextBox 1">
            <a:extLst>
              <a:ext uri="{FF2B5EF4-FFF2-40B4-BE49-F238E27FC236}">
                <a16:creationId xmlns:a16="http://schemas.microsoft.com/office/drawing/2014/main" id="{EFCBDCAC-4AB2-2340-BB6E-C87BB2DEA454}"/>
              </a:ext>
            </a:extLst>
          </p:cNvPr>
          <p:cNvSpPr txBox="1"/>
          <p:nvPr/>
        </p:nvSpPr>
        <p:spPr>
          <a:xfrm>
            <a:off x="5458119" y="3034447"/>
            <a:ext cx="4935254" cy="1021883"/>
          </a:xfrm>
          <a:prstGeom prst="rect">
            <a:avLst/>
          </a:prstGeom>
          <a:noFill/>
        </p:spPr>
        <p:txBody>
          <a:bodyPr wrap="square" rtlCol="0">
            <a:spAutoFit/>
          </a:bodyPr>
          <a:lstStyle/>
          <a:p>
            <a:pPr>
              <a:lnSpc>
                <a:spcPct val="150000"/>
              </a:lnSpc>
            </a:pPr>
            <a:r>
              <a:rPr lang="en-US" dirty="0" err="1">
                <a:latin typeface=""/>
              </a:rPr>
              <a:t>Dhanonjoy</a:t>
            </a:r>
            <a:r>
              <a:rPr lang="en-US" dirty="0">
                <a:latin typeface=""/>
              </a:rPr>
              <a:t> Howlader – 18101062</a:t>
            </a:r>
          </a:p>
          <a:p>
            <a:pPr>
              <a:lnSpc>
                <a:spcPct val="150000"/>
              </a:lnSpc>
            </a:pPr>
            <a:r>
              <a:rPr lang="en-US" dirty="0" err="1">
                <a:latin typeface=""/>
              </a:rPr>
              <a:t>Ratin</a:t>
            </a:r>
            <a:r>
              <a:rPr lang="en-US" dirty="0">
                <a:latin typeface=""/>
              </a:rPr>
              <a:t> Dev </a:t>
            </a:r>
            <a:r>
              <a:rPr lang="en-US" dirty="0" err="1">
                <a:latin typeface=""/>
              </a:rPr>
              <a:t>Shadhon</a:t>
            </a:r>
            <a:r>
              <a:rPr lang="en-US" dirty="0">
                <a:latin typeface=""/>
              </a:rPr>
              <a:t> – 18101059</a:t>
            </a:r>
          </a:p>
          <a:p>
            <a:pPr>
              <a:lnSpc>
                <a:spcPct val="150000"/>
              </a:lnSpc>
            </a:pPr>
            <a:r>
              <a:rPr lang="en-US" dirty="0" err="1">
                <a:latin typeface=""/>
              </a:rPr>
              <a:t>Sararah</a:t>
            </a:r>
            <a:r>
              <a:rPr lang="en-US" dirty="0">
                <a:latin typeface=""/>
              </a:rPr>
              <a:t> </a:t>
            </a:r>
            <a:r>
              <a:rPr lang="en-US" dirty="0" err="1">
                <a:latin typeface=""/>
              </a:rPr>
              <a:t>Mahjabin</a:t>
            </a:r>
            <a:r>
              <a:rPr lang="en-US" dirty="0">
                <a:latin typeface=""/>
              </a:rPr>
              <a:t> – 18101067</a:t>
            </a:r>
          </a:p>
        </p:txBody>
      </p:sp>
      <p:sp>
        <p:nvSpPr>
          <p:cNvPr id="3" name="TextBox 2">
            <a:extLst>
              <a:ext uri="{FF2B5EF4-FFF2-40B4-BE49-F238E27FC236}">
                <a16:creationId xmlns:a16="http://schemas.microsoft.com/office/drawing/2014/main" id="{1F0FBD0B-1875-674C-A59A-A974364380A4}"/>
              </a:ext>
            </a:extLst>
          </p:cNvPr>
          <p:cNvSpPr txBox="1"/>
          <p:nvPr/>
        </p:nvSpPr>
        <p:spPr>
          <a:xfrm>
            <a:off x="456906" y="2932656"/>
            <a:ext cx="2171701" cy="1345048"/>
          </a:xfrm>
          <a:prstGeom prst="rect">
            <a:avLst/>
          </a:prstGeom>
          <a:noFill/>
          <a:ln>
            <a:solidFill>
              <a:schemeClr val="accent1"/>
            </a:solidFill>
          </a:ln>
        </p:spPr>
        <p:txBody>
          <a:bodyPr wrap="square" rtlCol="0">
            <a:spAutoFit/>
          </a:bodyPr>
          <a:lstStyle/>
          <a:p>
            <a:pPr>
              <a:lnSpc>
                <a:spcPct val="150000"/>
              </a:lnSpc>
            </a:pPr>
            <a:r>
              <a:rPr lang="en-US" dirty="0"/>
              <a:t>Supervisor:</a:t>
            </a:r>
          </a:p>
          <a:p>
            <a:pPr>
              <a:lnSpc>
                <a:spcPct val="150000"/>
              </a:lnSpc>
            </a:pPr>
            <a:r>
              <a:rPr lang="en-US" dirty="0" err="1"/>
              <a:t>Shaila</a:t>
            </a:r>
            <a:r>
              <a:rPr lang="en-US" dirty="0"/>
              <a:t> Rahman</a:t>
            </a:r>
          </a:p>
          <a:p>
            <a:pPr>
              <a:lnSpc>
                <a:spcPct val="150000"/>
              </a:lnSpc>
            </a:pPr>
            <a:r>
              <a:rPr lang="en-US" dirty="0"/>
              <a:t>Assistant Professor </a:t>
            </a:r>
          </a:p>
          <a:p>
            <a:pPr>
              <a:lnSpc>
                <a:spcPct val="150000"/>
              </a:lnSpc>
            </a:pPr>
            <a:r>
              <a:rPr lang="en-US" dirty="0"/>
              <a:t>Dept. of CSE</a:t>
            </a:r>
          </a:p>
        </p:txBody>
      </p:sp>
      <p:sp>
        <p:nvSpPr>
          <p:cNvPr id="4" name="TextBox 3">
            <a:extLst>
              <a:ext uri="{FF2B5EF4-FFF2-40B4-BE49-F238E27FC236}">
                <a16:creationId xmlns:a16="http://schemas.microsoft.com/office/drawing/2014/main" id="{D8469C76-9A11-4EF6-B4D9-6F33B5A815C4}"/>
              </a:ext>
            </a:extLst>
          </p:cNvPr>
          <p:cNvSpPr txBox="1"/>
          <p:nvPr/>
        </p:nvSpPr>
        <p:spPr>
          <a:xfrm>
            <a:off x="2957513" y="2932656"/>
            <a:ext cx="2171700" cy="1345048"/>
          </a:xfrm>
          <a:prstGeom prst="rect">
            <a:avLst/>
          </a:prstGeom>
          <a:noFill/>
          <a:ln>
            <a:solidFill>
              <a:schemeClr val="accent1"/>
            </a:solidFill>
          </a:ln>
        </p:spPr>
        <p:txBody>
          <a:bodyPr wrap="square" rtlCol="0">
            <a:spAutoFit/>
          </a:bodyPr>
          <a:lstStyle/>
          <a:p>
            <a:pPr>
              <a:lnSpc>
                <a:spcPct val="150000"/>
              </a:lnSpc>
            </a:pPr>
            <a:r>
              <a:rPr lang="en-US" dirty="0"/>
              <a:t>External : </a:t>
            </a:r>
          </a:p>
          <a:p>
            <a:pPr>
              <a:lnSpc>
                <a:spcPct val="150000"/>
              </a:lnSpc>
            </a:pPr>
            <a:r>
              <a:rPr lang="en-US" dirty="0"/>
              <a:t>Dr. </a:t>
            </a:r>
            <a:r>
              <a:rPr lang="en-US" dirty="0" err="1"/>
              <a:t>Bilkis</a:t>
            </a:r>
            <a:r>
              <a:rPr lang="en-US" dirty="0"/>
              <a:t> Jamal </a:t>
            </a:r>
            <a:r>
              <a:rPr lang="en-US" dirty="0" err="1"/>
              <a:t>Ferdosi</a:t>
            </a:r>
            <a:endParaRPr lang="en-US" dirty="0"/>
          </a:p>
          <a:p>
            <a:pPr>
              <a:lnSpc>
                <a:spcPct val="150000"/>
              </a:lnSpc>
            </a:pPr>
            <a:r>
              <a:rPr lang="en-US" dirty="0"/>
              <a:t>Professor</a:t>
            </a:r>
          </a:p>
          <a:p>
            <a:pPr>
              <a:lnSpc>
                <a:spcPct val="150000"/>
              </a:lnSpc>
            </a:pPr>
            <a:r>
              <a:rPr lang="en-US" dirty="0"/>
              <a:t>Dept. of CSE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20708" y="176645"/>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Background Study</a:t>
            </a:r>
            <a:endParaRPr dirty="0">
              <a:solidFill>
                <a:srgbClr val="00B0F0"/>
              </a:solidFill>
            </a:endParaRPr>
          </a:p>
        </p:txBody>
      </p:sp>
      <p:sp>
        <p:nvSpPr>
          <p:cNvPr id="94" name="Google Shape;94;p13"/>
          <p:cNvSpPr txBox="1"/>
          <p:nvPr/>
        </p:nvSpPr>
        <p:spPr>
          <a:xfrm>
            <a:off x="825825" y="1442718"/>
            <a:ext cx="3362934" cy="2802019"/>
          </a:xfrm>
          <a:prstGeom prst="rect">
            <a:avLst/>
          </a:prstGeom>
          <a:noFill/>
          <a:ln>
            <a:noFill/>
          </a:ln>
        </p:spPr>
        <p:txBody>
          <a:bodyPr spcFirstLastPara="1" wrap="square" lIns="91425" tIns="91425" rIns="91425" bIns="91425" anchor="t" anchorCtr="0">
            <a:noAutofit/>
          </a:bodyPr>
          <a:lstStyle/>
          <a:p>
            <a:pPr marL="171450" lvl="0" indent="-171450" algn="just">
              <a:spcBef>
                <a:spcPts val="600"/>
              </a:spcBef>
              <a:buClr>
                <a:schemeClr val="dk1"/>
              </a:buClr>
              <a:buSzPts val="1100"/>
              <a:buFont typeface="Wingdings" panose="05000000000000000000" pitchFamily="2" charset="2"/>
              <a:buChar char="§"/>
            </a:pPr>
            <a:r>
              <a:rPr lang="en-US" sz="1200" b="1" dirty="0">
                <a:solidFill>
                  <a:schemeClr val="tx1">
                    <a:lumMod val="50000"/>
                  </a:schemeClr>
                </a:solidFill>
                <a:latin typeface="Lato"/>
                <a:ea typeface="Lato"/>
                <a:cs typeface="Lato"/>
                <a:sym typeface="Lato"/>
              </a:rPr>
              <a:t>Deep Learning (DL)</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Pre-trained models required less data.</a:t>
            </a:r>
          </a:p>
          <a:p>
            <a:pPr lvl="0"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Wingdings" panose="05000000000000000000" pitchFamily="2" charset="2"/>
              <a:buChar char="§"/>
            </a:pPr>
            <a:r>
              <a:rPr lang="en-US" sz="1200" b="1" dirty="0">
                <a:solidFill>
                  <a:schemeClr val="tx1">
                    <a:lumMod val="50000"/>
                  </a:schemeClr>
                </a:solidFill>
                <a:latin typeface="Lato"/>
                <a:ea typeface="Lato"/>
                <a:cs typeface="Lato"/>
                <a:sym typeface="Lato"/>
              </a:rPr>
              <a:t>Resnet-50V2</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A convolutional neural network that is 50</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layers deep.</a:t>
            </a:r>
          </a:p>
          <a:p>
            <a:pPr lvl="0"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Wingdings" panose="05000000000000000000" pitchFamily="2" charset="2"/>
              <a:buChar char="§"/>
            </a:pPr>
            <a:r>
              <a:rPr lang="en-US" sz="1200" b="1" dirty="0">
                <a:solidFill>
                  <a:schemeClr val="tx1">
                    <a:lumMod val="50000"/>
                  </a:schemeClr>
                </a:solidFill>
                <a:latin typeface="Lato"/>
                <a:ea typeface="Lato"/>
                <a:cs typeface="Lato"/>
                <a:sym typeface="Lato"/>
              </a:rPr>
              <a:t>VGG-19</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An innovative object-recognition model</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that has 19 layers.</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307021"/>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94;p13">
            <a:extLst>
              <a:ext uri="{FF2B5EF4-FFF2-40B4-BE49-F238E27FC236}">
                <a16:creationId xmlns:a16="http://schemas.microsoft.com/office/drawing/2014/main" id="{CBC0B5D7-0499-42E7-7FE1-DB84BAEFD5AE}"/>
              </a:ext>
            </a:extLst>
          </p:cNvPr>
          <p:cNvSpPr txBox="1"/>
          <p:nvPr/>
        </p:nvSpPr>
        <p:spPr>
          <a:xfrm>
            <a:off x="4898043" y="1446599"/>
            <a:ext cx="3362934" cy="2802019"/>
          </a:xfrm>
          <a:prstGeom prst="rect">
            <a:avLst/>
          </a:prstGeom>
          <a:noFill/>
          <a:ln>
            <a:noFill/>
          </a:ln>
        </p:spPr>
        <p:txBody>
          <a:bodyPr spcFirstLastPara="1" wrap="square" lIns="91425" tIns="91425" rIns="91425" bIns="91425" anchor="t" anchorCtr="0">
            <a:noAutofit/>
          </a:bodyPr>
          <a:lstStyle/>
          <a:p>
            <a:pPr marL="171450" lvl="0" indent="-171450" algn="just">
              <a:spcBef>
                <a:spcPts val="600"/>
              </a:spcBef>
              <a:buClr>
                <a:schemeClr val="dk1"/>
              </a:buClr>
              <a:buSzPts val="1100"/>
              <a:buFont typeface="Wingdings" panose="05000000000000000000" pitchFamily="2" charset="2"/>
              <a:buChar char="§"/>
            </a:pPr>
            <a:r>
              <a:rPr lang="en-US" sz="1200" b="1" dirty="0">
                <a:solidFill>
                  <a:schemeClr val="tx1">
                    <a:lumMod val="50000"/>
                  </a:schemeClr>
                </a:solidFill>
                <a:latin typeface="Lato"/>
                <a:ea typeface="Lato"/>
                <a:cs typeface="Lato"/>
                <a:sym typeface="Lato"/>
              </a:rPr>
              <a:t> Transfer Learning (TL)</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Pre-trained models required less data.</a:t>
            </a:r>
          </a:p>
          <a:p>
            <a:pPr lvl="0"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Wingdings" panose="05000000000000000000" pitchFamily="2" charset="2"/>
              <a:buChar char="§"/>
            </a:pPr>
            <a:r>
              <a:rPr lang="en-US" sz="1200" b="1" dirty="0">
                <a:solidFill>
                  <a:schemeClr val="tx1">
                    <a:lumMod val="50000"/>
                  </a:schemeClr>
                </a:solidFill>
                <a:latin typeface="Lato"/>
                <a:ea typeface="Lato"/>
                <a:cs typeface="Lato"/>
                <a:sym typeface="Lato"/>
              </a:rPr>
              <a:t>MobileNetV2</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MobileNet-v2 is a convolutional neural</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network that is 53 layers deep. image input</a:t>
            </a:r>
          </a:p>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       size of 224 x 224</a:t>
            </a:r>
          </a:p>
        </p:txBody>
      </p:sp>
    </p:spTree>
    <p:extLst>
      <p:ext uri="{BB962C8B-B14F-4D97-AF65-F5344CB8AC3E}">
        <p14:creationId xmlns:p14="http://schemas.microsoft.com/office/powerpoint/2010/main" val="42030775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7200" dirty="0">
                <a:solidFill>
                  <a:srgbClr val="7ECEFD"/>
                </a:solidFill>
                <a:latin typeface="Raleway"/>
                <a:sym typeface="Raleway"/>
              </a:rPr>
              <a:t>      </a:t>
            </a:r>
            <a:r>
              <a:rPr lang="en" sz="6000" dirty="0">
                <a:solidFill>
                  <a:srgbClr val="00B0F0"/>
                </a:solidFill>
                <a:latin typeface="Raleway"/>
                <a:sym typeface="Raleway"/>
              </a:rPr>
              <a:t>Related works</a:t>
            </a:r>
            <a:endParaRPr lang="en-US" sz="60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4</a:t>
            </a:r>
          </a:p>
        </p:txBody>
      </p:sp>
    </p:spTree>
    <p:extLst>
      <p:ext uri="{BB962C8B-B14F-4D97-AF65-F5344CB8AC3E}">
        <p14:creationId xmlns:p14="http://schemas.microsoft.com/office/powerpoint/2010/main" val="2557624426"/>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189133"/>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Related works</a:t>
            </a:r>
            <a:endParaRPr dirty="0">
              <a:solidFill>
                <a:srgbClr val="00B0F0"/>
              </a:solidFill>
            </a:endParaRPr>
          </a:p>
        </p:txBody>
      </p:sp>
      <p:sp>
        <p:nvSpPr>
          <p:cNvPr id="94" name="Google Shape;94;p13"/>
          <p:cNvSpPr txBox="1"/>
          <p:nvPr/>
        </p:nvSpPr>
        <p:spPr>
          <a:xfrm>
            <a:off x="825825" y="913094"/>
            <a:ext cx="6170979" cy="480764"/>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dirty="0">
                <a:solidFill>
                  <a:schemeClr val="tx1">
                    <a:lumMod val="50000"/>
                  </a:schemeClr>
                </a:solidFill>
                <a:latin typeface="Lato"/>
                <a:ea typeface="Lato"/>
                <a:cs typeface="Lato"/>
                <a:sym typeface="Lato"/>
              </a:rPr>
              <a:t>Facial Emotion Recognition Based on Convolutional Neural Network. (1)</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0" y="317068"/>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a:extLst>
              <a:ext uri="{FF2B5EF4-FFF2-40B4-BE49-F238E27FC236}">
                <a16:creationId xmlns:a16="http://schemas.microsoft.com/office/drawing/2014/main" id="{801D805E-6078-DC48-BDB7-4229C0B928AA}"/>
              </a:ext>
            </a:extLst>
          </p:cNvPr>
          <p:cNvPicPr>
            <a:picLocks noChangeAspect="1"/>
          </p:cNvPicPr>
          <p:nvPr/>
        </p:nvPicPr>
        <p:blipFill>
          <a:blip r:embed="rId3"/>
          <a:srcRect/>
          <a:stretch/>
        </p:blipFill>
        <p:spPr>
          <a:xfrm>
            <a:off x="825825" y="1393858"/>
            <a:ext cx="6732659" cy="1644512"/>
          </a:xfrm>
          <a:prstGeom prst="rect">
            <a:avLst/>
          </a:prstGeom>
          <a:noFill/>
          <a:ln>
            <a:noFill/>
          </a:ln>
        </p:spPr>
      </p:pic>
      <p:pic>
        <p:nvPicPr>
          <p:cNvPr id="7" name="Picture 6">
            <a:extLst>
              <a:ext uri="{FF2B5EF4-FFF2-40B4-BE49-F238E27FC236}">
                <a16:creationId xmlns:a16="http://schemas.microsoft.com/office/drawing/2014/main" id="{645B182A-A6D2-E948-BD61-FD136C73C61A}"/>
              </a:ext>
            </a:extLst>
          </p:cNvPr>
          <p:cNvPicPr>
            <a:picLocks noChangeAspect="1"/>
          </p:cNvPicPr>
          <p:nvPr/>
        </p:nvPicPr>
        <p:blipFill>
          <a:blip r:embed="rId4"/>
          <a:stretch>
            <a:fillRect/>
          </a:stretch>
        </p:blipFill>
        <p:spPr>
          <a:xfrm>
            <a:off x="825825" y="3202622"/>
            <a:ext cx="2063826" cy="1651061"/>
          </a:xfrm>
          <a:prstGeom prst="rect">
            <a:avLst/>
          </a:prstGeom>
        </p:spPr>
      </p:pic>
      <p:pic>
        <p:nvPicPr>
          <p:cNvPr id="8" name="Picture 7">
            <a:extLst>
              <a:ext uri="{FF2B5EF4-FFF2-40B4-BE49-F238E27FC236}">
                <a16:creationId xmlns:a16="http://schemas.microsoft.com/office/drawing/2014/main" id="{A69AA5D4-A078-DE4A-A80B-B9BFAF1779B7}"/>
              </a:ext>
            </a:extLst>
          </p:cNvPr>
          <p:cNvPicPr>
            <a:picLocks noChangeAspect="1"/>
          </p:cNvPicPr>
          <p:nvPr/>
        </p:nvPicPr>
        <p:blipFill>
          <a:blip r:embed="rId5"/>
          <a:stretch>
            <a:fillRect/>
          </a:stretch>
        </p:blipFill>
        <p:spPr>
          <a:xfrm>
            <a:off x="3209890" y="3618243"/>
            <a:ext cx="4348594" cy="819817"/>
          </a:xfrm>
          <a:prstGeom prst="rect">
            <a:avLst/>
          </a:prstGeom>
        </p:spPr>
      </p:pic>
    </p:spTree>
    <p:extLst>
      <p:ext uri="{BB962C8B-B14F-4D97-AF65-F5344CB8AC3E}">
        <p14:creationId xmlns:p14="http://schemas.microsoft.com/office/powerpoint/2010/main" val="42905837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296076"/>
            <a:ext cx="7628100" cy="699654"/>
          </a:xfrm>
          <a:prstGeom prst="rect">
            <a:avLst/>
          </a:prstGeom>
        </p:spPr>
        <p:txBody>
          <a:bodyPr spcFirstLastPara="1" wrap="square" lIns="91425" tIns="91425" rIns="91425" bIns="91425" anchor="b" anchorCtr="0">
            <a:noAutofit/>
          </a:bodyPr>
          <a:lstStyle/>
          <a:p>
            <a:pPr lvl="0"/>
            <a:r>
              <a:rPr lang="en-US" dirty="0">
                <a:solidFill>
                  <a:srgbClr val="00B0F0"/>
                </a:solidFill>
              </a:rPr>
              <a:t>Related works [Contd.]</a:t>
            </a:r>
            <a:endParaRPr dirty="0">
              <a:solidFill>
                <a:srgbClr val="00B0F0"/>
              </a:solidFill>
            </a:endParaRPr>
          </a:p>
        </p:txBody>
      </p:sp>
      <p:sp>
        <p:nvSpPr>
          <p:cNvPr id="94" name="Google Shape;94;p13"/>
          <p:cNvSpPr txBox="1"/>
          <p:nvPr/>
        </p:nvSpPr>
        <p:spPr>
          <a:xfrm>
            <a:off x="839413" y="785159"/>
            <a:ext cx="7239388" cy="480764"/>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dirty="0">
                <a:solidFill>
                  <a:schemeClr val="tx1">
                    <a:lumMod val="50000"/>
                  </a:schemeClr>
                </a:solidFill>
                <a:latin typeface="Lato"/>
                <a:ea typeface="Lato"/>
                <a:cs typeface="Lato"/>
                <a:sym typeface="Lato"/>
              </a:rPr>
              <a:t>Content Based Facial Emotion Recognition Model using Machine Learning Algorithm. (2) </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0" y="296076"/>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4">
            <a:extLst>
              <a:ext uri="{FF2B5EF4-FFF2-40B4-BE49-F238E27FC236}">
                <a16:creationId xmlns:a16="http://schemas.microsoft.com/office/drawing/2014/main" id="{FFA999BA-7A22-2F46-B842-E73AAF06B7B3}"/>
              </a:ext>
            </a:extLst>
          </p:cNvPr>
          <p:cNvPicPr>
            <a:picLocks noChangeAspect="1"/>
          </p:cNvPicPr>
          <p:nvPr/>
        </p:nvPicPr>
        <p:blipFill>
          <a:blip r:embed="rId3"/>
          <a:stretch>
            <a:fillRect/>
          </a:stretch>
        </p:blipFill>
        <p:spPr>
          <a:xfrm>
            <a:off x="3154166" y="1367539"/>
            <a:ext cx="2263697" cy="1750741"/>
          </a:xfrm>
          <a:prstGeom prst="rect">
            <a:avLst/>
          </a:prstGeom>
          <a:noFill/>
          <a:ln>
            <a:noFill/>
          </a:ln>
        </p:spPr>
      </p:pic>
      <p:pic>
        <p:nvPicPr>
          <p:cNvPr id="10" name="Picture 9">
            <a:extLst>
              <a:ext uri="{FF2B5EF4-FFF2-40B4-BE49-F238E27FC236}">
                <a16:creationId xmlns:a16="http://schemas.microsoft.com/office/drawing/2014/main" id="{D2280A12-DDEA-E84D-8B31-0ECAAE386434}"/>
              </a:ext>
            </a:extLst>
          </p:cNvPr>
          <p:cNvPicPr>
            <a:picLocks noChangeAspect="1"/>
          </p:cNvPicPr>
          <p:nvPr/>
        </p:nvPicPr>
        <p:blipFill>
          <a:blip r:embed="rId4"/>
          <a:stretch>
            <a:fillRect/>
          </a:stretch>
        </p:blipFill>
        <p:spPr>
          <a:xfrm>
            <a:off x="1065199" y="3016928"/>
            <a:ext cx="7013602" cy="1843649"/>
          </a:xfrm>
          <a:prstGeom prst="rect">
            <a:avLst/>
          </a:prstGeom>
        </p:spPr>
      </p:pic>
    </p:spTree>
    <p:extLst>
      <p:ext uri="{BB962C8B-B14F-4D97-AF65-F5344CB8AC3E}">
        <p14:creationId xmlns:p14="http://schemas.microsoft.com/office/powerpoint/2010/main" val="334111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296076"/>
            <a:ext cx="7628100" cy="699654"/>
          </a:xfrm>
          <a:prstGeom prst="rect">
            <a:avLst/>
          </a:prstGeom>
        </p:spPr>
        <p:txBody>
          <a:bodyPr spcFirstLastPara="1" wrap="square" lIns="91425" tIns="91425" rIns="91425" bIns="91425" anchor="b" anchorCtr="0">
            <a:noAutofit/>
          </a:bodyPr>
          <a:lstStyle/>
          <a:p>
            <a:pPr lvl="0"/>
            <a:r>
              <a:rPr lang="en-US" dirty="0">
                <a:solidFill>
                  <a:srgbClr val="00B0F0"/>
                </a:solidFill>
              </a:rPr>
              <a:t>Related works [Contd.]</a:t>
            </a:r>
            <a:endParaRPr dirty="0">
              <a:solidFill>
                <a:srgbClr val="00B0F0"/>
              </a:solidFill>
            </a:endParaRPr>
          </a:p>
        </p:txBody>
      </p:sp>
      <p:sp>
        <p:nvSpPr>
          <p:cNvPr id="94" name="Google Shape;94;p13"/>
          <p:cNvSpPr txBox="1"/>
          <p:nvPr/>
        </p:nvSpPr>
        <p:spPr>
          <a:xfrm>
            <a:off x="825825" y="814855"/>
            <a:ext cx="7239388" cy="480764"/>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dirty="0">
                <a:solidFill>
                  <a:schemeClr val="tx1">
                    <a:lumMod val="50000"/>
                  </a:schemeClr>
                </a:solidFill>
                <a:latin typeface="Lato"/>
                <a:ea typeface="Lato"/>
                <a:cs typeface="Lato"/>
                <a:sym typeface="Lato"/>
              </a:rPr>
              <a:t>Convolutional Neural Networks Models for Facial Expression Recognition. (3)</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0" y="296076"/>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7D520E4-5FF3-E24F-8AF6-6660106075CE}"/>
              </a:ext>
            </a:extLst>
          </p:cNvPr>
          <p:cNvPicPr>
            <a:picLocks noChangeAspect="1"/>
          </p:cNvPicPr>
          <p:nvPr/>
        </p:nvPicPr>
        <p:blipFill>
          <a:blip r:embed="rId3"/>
          <a:srcRect/>
          <a:stretch/>
        </p:blipFill>
        <p:spPr>
          <a:xfrm>
            <a:off x="825825" y="1370139"/>
            <a:ext cx="1766220" cy="1658927"/>
          </a:xfrm>
          <a:prstGeom prst="rect">
            <a:avLst/>
          </a:prstGeom>
        </p:spPr>
      </p:pic>
      <p:pic>
        <p:nvPicPr>
          <p:cNvPr id="11" name="Picture 10">
            <a:extLst>
              <a:ext uri="{FF2B5EF4-FFF2-40B4-BE49-F238E27FC236}">
                <a16:creationId xmlns:a16="http://schemas.microsoft.com/office/drawing/2014/main" id="{EAF91EDD-AC36-414C-930B-5A147B76F893}"/>
              </a:ext>
            </a:extLst>
          </p:cNvPr>
          <p:cNvPicPr>
            <a:picLocks noChangeAspect="1"/>
          </p:cNvPicPr>
          <p:nvPr/>
        </p:nvPicPr>
        <p:blipFill>
          <a:blip r:embed="rId4"/>
          <a:srcRect/>
          <a:stretch/>
        </p:blipFill>
        <p:spPr>
          <a:xfrm>
            <a:off x="2592045" y="3064304"/>
            <a:ext cx="1921175" cy="1857018"/>
          </a:xfrm>
          <a:prstGeom prst="rect">
            <a:avLst/>
          </a:prstGeom>
        </p:spPr>
      </p:pic>
      <p:pic>
        <p:nvPicPr>
          <p:cNvPr id="12" name="Content Placeholder 4">
            <a:extLst>
              <a:ext uri="{FF2B5EF4-FFF2-40B4-BE49-F238E27FC236}">
                <a16:creationId xmlns:a16="http://schemas.microsoft.com/office/drawing/2014/main" id="{067E0422-93B9-BF40-8DF0-92DE975A836E}"/>
              </a:ext>
            </a:extLst>
          </p:cNvPr>
          <p:cNvPicPr>
            <a:picLocks noChangeAspect="1"/>
          </p:cNvPicPr>
          <p:nvPr/>
        </p:nvPicPr>
        <p:blipFill>
          <a:blip r:embed="rId5"/>
          <a:stretch>
            <a:fillRect/>
          </a:stretch>
        </p:blipFill>
        <p:spPr>
          <a:xfrm>
            <a:off x="5074679" y="1263351"/>
            <a:ext cx="2990534" cy="3778571"/>
          </a:xfrm>
          <a:prstGeom prst="rect">
            <a:avLst/>
          </a:prstGeom>
          <a:noFill/>
          <a:ln>
            <a:noFill/>
          </a:ln>
        </p:spPr>
      </p:pic>
      <p:sp>
        <p:nvSpPr>
          <p:cNvPr id="4" name="TextBox 3">
            <a:extLst>
              <a:ext uri="{FF2B5EF4-FFF2-40B4-BE49-F238E27FC236}">
                <a16:creationId xmlns:a16="http://schemas.microsoft.com/office/drawing/2014/main" id="{EBC88446-01FD-1643-A6B6-20CAE4290728}"/>
              </a:ext>
            </a:extLst>
          </p:cNvPr>
          <p:cNvSpPr txBox="1"/>
          <p:nvPr/>
        </p:nvSpPr>
        <p:spPr>
          <a:xfrm>
            <a:off x="2800801" y="2026073"/>
            <a:ext cx="1839074" cy="307777"/>
          </a:xfrm>
          <a:prstGeom prst="rect">
            <a:avLst/>
          </a:prstGeom>
          <a:noFill/>
        </p:spPr>
        <p:txBody>
          <a:bodyPr wrap="square" rtlCol="0">
            <a:spAutoFit/>
          </a:bodyPr>
          <a:lstStyle/>
          <a:p>
            <a:r>
              <a:rPr lang="en-US" dirty="0"/>
              <a:t>FER – 2013 Dataset</a:t>
            </a:r>
          </a:p>
        </p:txBody>
      </p:sp>
      <p:sp>
        <p:nvSpPr>
          <p:cNvPr id="5" name="TextBox 4">
            <a:extLst>
              <a:ext uri="{FF2B5EF4-FFF2-40B4-BE49-F238E27FC236}">
                <a16:creationId xmlns:a16="http://schemas.microsoft.com/office/drawing/2014/main" id="{8ABED55B-7A6C-1A47-B90F-44C32227E196}"/>
              </a:ext>
            </a:extLst>
          </p:cNvPr>
          <p:cNvSpPr txBox="1"/>
          <p:nvPr/>
        </p:nvSpPr>
        <p:spPr>
          <a:xfrm>
            <a:off x="670870" y="3863503"/>
            <a:ext cx="1921175" cy="307777"/>
          </a:xfrm>
          <a:prstGeom prst="rect">
            <a:avLst/>
          </a:prstGeom>
          <a:noFill/>
        </p:spPr>
        <p:txBody>
          <a:bodyPr wrap="square" rtlCol="0">
            <a:spAutoFit/>
          </a:bodyPr>
          <a:lstStyle/>
          <a:p>
            <a:r>
              <a:rPr lang="en-US" dirty="0"/>
              <a:t>Self-Created Dataset</a:t>
            </a:r>
          </a:p>
        </p:txBody>
      </p:sp>
    </p:spTree>
    <p:extLst>
      <p:ext uri="{BB962C8B-B14F-4D97-AF65-F5344CB8AC3E}">
        <p14:creationId xmlns:p14="http://schemas.microsoft.com/office/powerpoint/2010/main" val="182386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4400" dirty="0">
                <a:solidFill>
                  <a:srgbClr val="00B0F0"/>
                </a:solidFill>
                <a:latin typeface="Raleway"/>
                <a:sym typeface="Raleway"/>
              </a:rPr>
              <a:t>          System Workflow</a:t>
            </a:r>
            <a:endParaRPr lang="en-US" sz="44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5</a:t>
            </a:r>
          </a:p>
        </p:txBody>
      </p:sp>
    </p:spTree>
    <p:extLst>
      <p:ext uri="{BB962C8B-B14F-4D97-AF65-F5344CB8AC3E}">
        <p14:creationId xmlns:p14="http://schemas.microsoft.com/office/powerpoint/2010/main" val="253515190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07260" y="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System Workflow</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33064"/>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DB7568FC-8CE5-D80F-9096-8A3A6F2C9429}"/>
              </a:ext>
            </a:extLst>
          </p:cNvPr>
          <p:cNvPicPr>
            <a:picLocks noChangeAspect="1"/>
          </p:cNvPicPr>
          <p:nvPr/>
        </p:nvPicPr>
        <p:blipFill>
          <a:blip r:embed="rId3"/>
          <a:stretch>
            <a:fillRect/>
          </a:stretch>
        </p:blipFill>
        <p:spPr>
          <a:xfrm>
            <a:off x="2793391" y="857400"/>
            <a:ext cx="3412427" cy="3671234"/>
          </a:xfrm>
          <a:prstGeom prst="rect">
            <a:avLst/>
          </a:prstGeom>
        </p:spPr>
      </p:pic>
    </p:spTree>
    <p:extLst>
      <p:ext uri="{BB962C8B-B14F-4D97-AF65-F5344CB8AC3E}">
        <p14:creationId xmlns:p14="http://schemas.microsoft.com/office/powerpoint/2010/main" val="37638746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7200" dirty="0">
                <a:solidFill>
                  <a:srgbClr val="7ECEFD"/>
                </a:solidFill>
                <a:latin typeface="Raleway"/>
                <a:sym typeface="Raleway"/>
              </a:rPr>
              <a:t>      </a:t>
            </a:r>
            <a:r>
              <a:rPr lang="en" sz="7200" dirty="0">
                <a:solidFill>
                  <a:srgbClr val="00B0F0"/>
                </a:solidFill>
                <a:latin typeface="Raleway"/>
                <a:sym typeface="Raleway"/>
              </a:rPr>
              <a:t>Datasets</a:t>
            </a:r>
            <a:endParaRPr lang="en-US"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5</a:t>
            </a:r>
          </a:p>
        </p:txBody>
      </p:sp>
    </p:spTree>
    <p:extLst>
      <p:ext uri="{BB962C8B-B14F-4D97-AF65-F5344CB8AC3E}">
        <p14:creationId xmlns:p14="http://schemas.microsoft.com/office/powerpoint/2010/main" val="376448685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150313" y="11006"/>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Dataset</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179279"/>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2C2AC35-BACF-0B26-DF53-E465B32009C6}"/>
              </a:ext>
            </a:extLst>
          </p:cNvPr>
          <p:cNvPicPr>
            <a:picLocks noChangeAspect="1"/>
          </p:cNvPicPr>
          <p:nvPr/>
        </p:nvPicPr>
        <p:blipFill>
          <a:blip r:embed="rId3"/>
          <a:stretch>
            <a:fillRect/>
          </a:stretch>
        </p:blipFill>
        <p:spPr>
          <a:xfrm>
            <a:off x="2377450" y="908744"/>
            <a:ext cx="4159337" cy="2238442"/>
          </a:xfrm>
          <a:prstGeom prst="rect">
            <a:avLst/>
          </a:prstGeom>
        </p:spPr>
      </p:pic>
      <p:pic>
        <p:nvPicPr>
          <p:cNvPr id="11" name="Picture 10">
            <a:extLst>
              <a:ext uri="{FF2B5EF4-FFF2-40B4-BE49-F238E27FC236}">
                <a16:creationId xmlns:a16="http://schemas.microsoft.com/office/drawing/2014/main" id="{633DE089-DD0C-153D-B755-D311198AF9F0}"/>
              </a:ext>
            </a:extLst>
          </p:cNvPr>
          <p:cNvPicPr>
            <a:picLocks noChangeAspect="1"/>
          </p:cNvPicPr>
          <p:nvPr/>
        </p:nvPicPr>
        <p:blipFill>
          <a:blip r:embed="rId4"/>
          <a:stretch>
            <a:fillRect/>
          </a:stretch>
        </p:blipFill>
        <p:spPr>
          <a:xfrm>
            <a:off x="2569716" y="3262081"/>
            <a:ext cx="5315692" cy="809738"/>
          </a:xfrm>
          <a:prstGeom prst="rect">
            <a:avLst/>
          </a:prstGeom>
        </p:spPr>
      </p:pic>
    </p:spTree>
    <p:extLst>
      <p:ext uri="{BB962C8B-B14F-4D97-AF65-F5344CB8AC3E}">
        <p14:creationId xmlns:p14="http://schemas.microsoft.com/office/powerpoint/2010/main" val="971605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150313" y="12417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Dataset Sample</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AB90AA4-847C-A369-5AC8-E6ED749022B4}"/>
              </a:ext>
            </a:extLst>
          </p:cNvPr>
          <p:cNvPicPr>
            <a:picLocks noChangeAspect="1"/>
          </p:cNvPicPr>
          <p:nvPr/>
        </p:nvPicPr>
        <p:blipFill>
          <a:blip r:embed="rId3"/>
          <a:stretch>
            <a:fillRect/>
          </a:stretch>
        </p:blipFill>
        <p:spPr>
          <a:xfrm>
            <a:off x="3529022" y="1019796"/>
            <a:ext cx="3775464" cy="1572370"/>
          </a:xfrm>
          <a:prstGeom prst="rect">
            <a:avLst/>
          </a:prstGeom>
        </p:spPr>
      </p:pic>
      <p:sp>
        <p:nvSpPr>
          <p:cNvPr id="5" name="TextBox 4">
            <a:extLst>
              <a:ext uri="{FF2B5EF4-FFF2-40B4-BE49-F238E27FC236}">
                <a16:creationId xmlns:a16="http://schemas.microsoft.com/office/drawing/2014/main" id="{77E6B8B6-EFA5-D3BE-403B-CCDB4DBD08A3}"/>
              </a:ext>
            </a:extLst>
          </p:cNvPr>
          <p:cNvSpPr txBox="1"/>
          <p:nvPr/>
        </p:nvSpPr>
        <p:spPr>
          <a:xfrm>
            <a:off x="928274" y="1621315"/>
            <a:ext cx="1535831" cy="369332"/>
          </a:xfrm>
          <a:prstGeom prst="rect">
            <a:avLst/>
          </a:prstGeom>
          <a:noFill/>
        </p:spPr>
        <p:txBody>
          <a:bodyPr wrap="square" rtlCol="0">
            <a:spAutoFit/>
          </a:bodyPr>
          <a:lstStyle/>
          <a:p>
            <a:r>
              <a:rPr lang="en-US" sz="1800" b="1" dirty="0"/>
              <a:t>FER2013</a:t>
            </a:r>
          </a:p>
        </p:txBody>
      </p:sp>
      <p:pic>
        <p:nvPicPr>
          <p:cNvPr id="6" name="Picture 5">
            <a:extLst>
              <a:ext uri="{FF2B5EF4-FFF2-40B4-BE49-F238E27FC236}">
                <a16:creationId xmlns:a16="http://schemas.microsoft.com/office/drawing/2014/main" id="{98152B4C-7F71-29CD-988C-B640DB0DE738}"/>
              </a:ext>
            </a:extLst>
          </p:cNvPr>
          <p:cNvPicPr>
            <a:picLocks noChangeAspect="1"/>
          </p:cNvPicPr>
          <p:nvPr/>
        </p:nvPicPr>
        <p:blipFill>
          <a:blip r:embed="rId4"/>
          <a:stretch>
            <a:fillRect/>
          </a:stretch>
        </p:blipFill>
        <p:spPr>
          <a:xfrm>
            <a:off x="2060693" y="2978817"/>
            <a:ext cx="3172382" cy="1572371"/>
          </a:xfrm>
          <a:prstGeom prst="rect">
            <a:avLst/>
          </a:prstGeom>
        </p:spPr>
      </p:pic>
      <p:pic>
        <p:nvPicPr>
          <p:cNvPr id="8" name="Picture 7">
            <a:extLst>
              <a:ext uri="{FF2B5EF4-FFF2-40B4-BE49-F238E27FC236}">
                <a16:creationId xmlns:a16="http://schemas.microsoft.com/office/drawing/2014/main" id="{BFB38FC5-5006-3862-79A5-8F40C4D9A582}"/>
              </a:ext>
            </a:extLst>
          </p:cNvPr>
          <p:cNvPicPr>
            <a:picLocks noChangeAspect="1"/>
          </p:cNvPicPr>
          <p:nvPr/>
        </p:nvPicPr>
        <p:blipFill>
          <a:blip r:embed="rId5"/>
          <a:stretch>
            <a:fillRect/>
          </a:stretch>
        </p:blipFill>
        <p:spPr>
          <a:xfrm>
            <a:off x="5532938" y="2964678"/>
            <a:ext cx="3221987" cy="1586510"/>
          </a:xfrm>
          <a:prstGeom prst="rect">
            <a:avLst/>
          </a:prstGeom>
        </p:spPr>
      </p:pic>
      <p:sp>
        <p:nvSpPr>
          <p:cNvPr id="11" name="TextBox 10">
            <a:extLst>
              <a:ext uri="{FF2B5EF4-FFF2-40B4-BE49-F238E27FC236}">
                <a16:creationId xmlns:a16="http://schemas.microsoft.com/office/drawing/2014/main" id="{9BE8B2D6-912E-4D8D-37C4-AD3D488E3E94}"/>
              </a:ext>
            </a:extLst>
          </p:cNvPr>
          <p:cNvSpPr txBox="1"/>
          <p:nvPr/>
        </p:nvSpPr>
        <p:spPr>
          <a:xfrm>
            <a:off x="427081" y="3380639"/>
            <a:ext cx="1535831" cy="646331"/>
          </a:xfrm>
          <a:prstGeom prst="rect">
            <a:avLst/>
          </a:prstGeom>
          <a:noFill/>
        </p:spPr>
        <p:txBody>
          <a:bodyPr wrap="square" rtlCol="0">
            <a:spAutoFit/>
          </a:bodyPr>
          <a:lstStyle/>
          <a:p>
            <a:r>
              <a:rPr lang="en-US" sz="1800" b="1" dirty="0"/>
              <a:t>Collected    Dataset</a:t>
            </a:r>
          </a:p>
        </p:txBody>
      </p:sp>
    </p:spTree>
    <p:extLst>
      <p:ext uri="{BB962C8B-B14F-4D97-AF65-F5344CB8AC3E}">
        <p14:creationId xmlns:p14="http://schemas.microsoft.com/office/powerpoint/2010/main" val="3792114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AAABE6-DF3A-3B49-8FB0-6D80D9A3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TextBox 2">
            <a:extLst>
              <a:ext uri="{FF2B5EF4-FFF2-40B4-BE49-F238E27FC236}">
                <a16:creationId xmlns:a16="http://schemas.microsoft.com/office/drawing/2014/main" id="{1906DB0E-EC32-7C4A-B398-40CB7BCB7882}"/>
              </a:ext>
            </a:extLst>
          </p:cNvPr>
          <p:cNvSpPr txBox="1"/>
          <p:nvPr/>
        </p:nvSpPr>
        <p:spPr>
          <a:xfrm>
            <a:off x="685800" y="477982"/>
            <a:ext cx="4083628" cy="646331"/>
          </a:xfrm>
          <a:prstGeom prst="rect">
            <a:avLst/>
          </a:prstGeom>
          <a:noFill/>
        </p:spPr>
        <p:txBody>
          <a:bodyPr wrap="square" rtlCol="0">
            <a:spAutoFit/>
          </a:bodyPr>
          <a:lstStyle/>
          <a:p>
            <a:r>
              <a:rPr lang="en-US" sz="3600" dirty="0">
                <a:solidFill>
                  <a:schemeClr val="bg1"/>
                </a:solidFill>
                <a:latin typeface=""/>
              </a:rPr>
              <a:t>Table of contents</a:t>
            </a:r>
          </a:p>
        </p:txBody>
      </p:sp>
      <p:sp>
        <p:nvSpPr>
          <p:cNvPr id="4" name="Rectangle 3">
            <a:extLst>
              <a:ext uri="{FF2B5EF4-FFF2-40B4-BE49-F238E27FC236}">
                <a16:creationId xmlns:a16="http://schemas.microsoft.com/office/drawing/2014/main" id="{89DE1F70-124D-4E49-A7CA-DE73E158BD5E}"/>
              </a:ext>
            </a:extLst>
          </p:cNvPr>
          <p:cNvSpPr/>
          <p:nvPr/>
        </p:nvSpPr>
        <p:spPr>
          <a:xfrm>
            <a:off x="1971435" y="1394517"/>
            <a:ext cx="7172565" cy="646331"/>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00B0F0"/>
              </a:solidFill>
              <a:latin typeface=""/>
            </a:endParaRPr>
          </a:p>
        </p:txBody>
      </p:sp>
      <p:sp>
        <p:nvSpPr>
          <p:cNvPr id="5" name="Rectangle 4">
            <a:extLst>
              <a:ext uri="{FF2B5EF4-FFF2-40B4-BE49-F238E27FC236}">
                <a16:creationId xmlns:a16="http://schemas.microsoft.com/office/drawing/2014/main" id="{F469AFFD-2EDD-7B44-AA67-56ECF887B6BC}"/>
              </a:ext>
            </a:extLst>
          </p:cNvPr>
          <p:cNvSpPr/>
          <p:nvPr/>
        </p:nvSpPr>
        <p:spPr>
          <a:xfrm>
            <a:off x="-2679" y="3378134"/>
            <a:ext cx="6493397" cy="646331"/>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E666BE-B6F9-2B4C-B561-5E7EE319E3E8}"/>
              </a:ext>
            </a:extLst>
          </p:cNvPr>
          <p:cNvSpPr txBox="1"/>
          <p:nvPr/>
        </p:nvSpPr>
        <p:spPr>
          <a:xfrm>
            <a:off x="1908009" y="1365757"/>
            <a:ext cx="1667242" cy="707886"/>
          </a:xfrm>
          <a:prstGeom prst="rect">
            <a:avLst/>
          </a:prstGeom>
          <a:noFill/>
        </p:spPr>
        <p:txBody>
          <a:bodyPr wrap="square" rtlCol="0">
            <a:spAutoFit/>
          </a:bodyPr>
          <a:lstStyle/>
          <a:p>
            <a:pPr algn="ctr"/>
            <a:r>
              <a:rPr lang="en-US" sz="4000" dirty="0">
                <a:solidFill>
                  <a:srgbClr val="00B0F0"/>
                </a:solidFill>
                <a:latin typeface=""/>
              </a:rPr>
              <a:t>01</a:t>
            </a:r>
          </a:p>
        </p:txBody>
      </p:sp>
      <p:sp>
        <p:nvSpPr>
          <p:cNvPr id="7" name="TextBox 6">
            <a:extLst>
              <a:ext uri="{FF2B5EF4-FFF2-40B4-BE49-F238E27FC236}">
                <a16:creationId xmlns:a16="http://schemas.microsoft.com/office/drawing/2014/main" id="{29CB1100-458F-534E-8C77-374C8694D0F5}"/>
              </a:ext>
            </a:extLst>
          </p:cNvPr>
          <p:cNvSpPr txBox="1"/>
          <p:nvPr/>
        </p:nvSpPr>
        <p:spPr>
          <a:xfrm>
            <a:off x="3725472" y="1362162"/>
            <a:ext cx="1667242" cy="707886"/>
          </a:xfrm>
          <a:prstGeom prst="rect">
            <a:avLst/>
          </a:prstGeom>
          <a:noFill/>
        </p:spPr>
        <p:txBody>
          <a:bodyPr wrap="square" rtlCol="0">
            <a:spAutoFit/>
          </a:bodyPr>
          <a:lstStyle/>
          <a:p>
            <a:pPr algn="ctr"/>
            <a:r>
              <a:rPr lang="en-US" sz="4000" dirty="0">
                <a:solidFill>
                  <a:srgbClr val="00B0F0"/>
                </a:solidFill>
                <a:latin typeface=""/>
              </a:rPr>
              <a:t>02</a:t>
            </a:r>
          </a:p>
        </p:txBody>
      </p:sp>
      <p:sp>
        <p:nvSpPr>
          <p:cNvPr id="8" name="TextBox 7">
            <a:extLst>
              <a:ext uri="{FF2B5EF4-FFF2-40B4-BE49-F238E27FC236}">
                <a16:creationId xmlns:a16="http://schemas.microsoft.com/office/drawing/2014/main" id="{BEFEF420-E3D8-3E49-999F-2DC51E413899}"/>
              </a:ext>
            </a:extLst>
          </p:cNvPr>
          <p:cNvSpPr txBox="1"/>
          <p:nvPr/>
        </p:nvSpPr>
        <p:spPr>
          <a:xfrm>
            <a:off x="5505322" y="1395725"/>
            <a:ext cx="1667242" cy="707886"/>
          </a:xfrm>
          <a:prstGeom prst="rect">
            <a:avLst/>
          </a:prstGeom>
          <a:noFill/>
        </p:spPr>
        <p:txBody>
          <a:bodyPr wrap="square" rtlCol="0">
            <a:spAutoFit/>
          </a:bodyPr>
          <a:lstStyle/>
          <a:p>
            <a:pPr algn="ctr"/>
            <a:r>
              <a:rPr lang="en-US" sz="4000" dirty="0">
                <a:solidFill>
                  <a:srgbClr val="00B0F0"/>
                </a:solidFill>
                <a:latin typeface=""/>
              </a:rPr>
              <a:t>03</a:t>
            </a:r>
          </a:p>
        </p:txBody>
      </p:sp>
      <p:sp>
        <p:nvSpPr>
          <p:cNvPr id="9" name="TextBox 8">
            <a:extLst>
              <a:ext uri="{FF2B5EF4-FFF2-40B4-BE49-F238E27FC236}">
                <a16:creationId xmlns:a16="http://schemas.microsoft.com/office/drawing/2014/main" id="{22BA0F4A-CB3C-1F47-BE04-515DDAF805C6}"/>
              </a:ext>
            </a:extLst>
          </p:cNvPr>
          <p:cNvSpPr txBox="1"/>
          <p:nvPr/>
        </p:nvSpPr>
        <p:spPr>
          <a:xfrm>
            <a:off x="7161176" y="1363739"/>
            <a:ext cx="1667242" cy="707886"/>
          </a:xfrm>
          <a:prstGeom prst="rect">
            <a:avLst/>
          </a:prstGeom>
          <a:noFill/>
        </p:spPr>
        <p:txBody>
          <a:bodyPr wrap="square" rtlCol="0">
            <a:spAutoFit/>
          </a:bodyPr>
          <a:lstStyle/>
          <a:p>
            <a:pPr algn="ctr"/>
            <a:r>
              <a:rPr lang="en-US" sz="4000" dirty="0">
                <a:solidFill>
                  <a:srgbClr val="00B0F0"/>
                </a:solidFill>
                <a:latin typeface=""/>
              </a:rPr>
              <a:t>04</a:t>
            </a:r>
          </a:p>
        </p:txBody>
      </p:sp>
      <p:sp>
        <p:nvSpPr>
          <p:cNvPr id="10" name="TextBox 9">
            <a:extLst>
              <a:ext uri="{FF2B5EF4-FFF2-40B4-BE49-F238E27FC236}">
                <a16:creationId xmlns:a16="http://schemas.microsoft.com/office/drawing/2014/main" id="{31E10414-C802-7F45-A1AD-749D20C3E2D5}"/>
              </a:ext>
            </a:extLst>
          </p:cNvPr>
          <p:cNvSpPr txBox="1"/>
          <p:nvPr/>
        </p:nvSpPr>
        <p:spPr>
          <a:xfrm>
            <a:off x="178842" y="3333359"/>
            <a:ext cx="1667242" cy="707886"/>
          </a:xfrm>
          <a:prstGeom prst="rect">
            <a:avLst/>
          </a:prstGeom>
          <a:noFill/>
        </p:spPr>
        <p:txBody>
          <a:bodyPr wrap="square" rtlCol="0">
            <a:spAutoFit/>
          </a:bodyPr>
          <a:lstStyle/>
          <a:p>
            <a:pPr algn="ctr"/>
            <a:r>
              <a:rPr lang="en-US" sz="4000" dirty="0">
                <a:solidFill>
                  <a:srgbClr val="00B0F0"/>
                </a:solidFill>
                <a:latin typeface=""/>
              </a:rPr>
              <a:t>05</a:t>
            </a:r>
          </a:p>
        </p:txBody>
      </p:sp>
      <p:sp>
        <p:nvSpPr>
          <p:cNvPr id="11" name="TextBox 10">
            <a:extLst>
              <a:ext uri="{FF2B5EF4-FFF2-40B4-BE49-F238E27FC236}">
                <a16:creationId xmlns:a16="http://schemas.microsoft.com/office/drawing/2014/main" id="{13F1EFC8-004A-D74B-85C8-C6F958C80C6C}"/>
              </a:ext>
            </a:extLst>
          </p:cNvPr>
          <p:cNvSpPr txBox="1"/>
          <p:nvPr/>
        </p:nvSpPr>
        <p:spPr>
          <a:xfrm>
            <a:off x="1576777" y="3354364"/>
            <a:ext cx="1667242" cy="707886"/>
          </a:xfrm>
          <a:prstGeom prst="rect">
            <a:avLst/>
          </a:prstGeom>
          <a:noFill/>
        </p:spPr>
        <p:txBody>
          <a:bodyPr wrap="square" rtlCol="0">
            <a:spAutoFit/>
          </a:bodyPr>
          <a:lstStyle/>
          <a:p>
            <a:pPr algn="ctr"/>
            <a:r>
              <a:rPr lang="en-US" sz="4000" dirty="0">
                <a:solidFill>
                  <a:srgbClr val="00B0F0"/>
                </a:solidFill>
                <a:latin typeface=""/>
              </a:rPr>
              <a:t>06</a:t>
            </a:r>
          </a:p>
        </p:txBody>
      </p:sp>
      <p:sp>
        <p:nvSpPr>
          <p:cNvPr id="12" name="TextBox 11">
            <a:extLst>
              <a:ext uri="{FF2B5EF4-FFF2-40B4-BE49-F238E27FC236}">
                <a16:creationId xmlns:a16="http://schemas.microsoft.com/office/drawing/2014/main" id="{7530BBF7-D0A1-5841-8202-23C4720BD5E0}"/>
              </a:ext>
            </a:extLst>
          </p:cNvPr>
          <p:cNvSpPr txBox="1"/>
          <p:nvPr/>
        </p:nvSpPr>
        <p:spPr>
          <a:xfrm>
            <a:off x="2976658" y="3352018"/>
            <a:ext cx="1667242" cy="707886"/>
          </a:xfrm>
          <a:prstGeom prst="rect">
            <a:avLst/>
          </a:prstGeom>
          <a:noFill/>
        </p:spPr>
        <p:txBody>
          <a:bodyPr wrap="square" rtlCol="0">
            <a:spAutoFit/>
          </a:bodyPr>
          <a:lstStyle/>
          <a:p>
            <a:pPr algn="ctr"/>
            <a:r>
              <a:rPr lang="en-US" sz="4000" dirty="0">
                <a:solidFill>
                  <a:srgbClr val="00B0F0"/>
                </a:solidFill>
                <a:latin typeface=""/>
              </a:rPr>
              <a:t>07</a:t>
            </a:r>
          </a:p>
        </p:txBody>
      </p:sp>
      <p:sp>
        <p:nvSpPr>
          <p:cNvPr id="13" name="TextBox 12">
            <a:extLst>
              <a:ext uri="{FF2B5EF4-FFF2-40B4-BE49-F238E27FC236}">
                <a16:creationId xmlns:a16="http://schemas.microsoft.com/office/drawing/2014/main" id="{C6F2FCF1-B83D-7747-A3F0-9BE8BDA17E27}"/>
              </a:ext>
            </a:extLst>
          </p:cNvPr>
          <p:cNvSpPr txBox="1"/>
          <p:nvPr/>
        </p:nvSpPr>
        <p:spPr>
          <a:xfrm>
            <a:off x="2080406" y="2111893"/>
            <a:ext cx="1792503" cy="400110"/>
          </a:xfrm>
          <a:prstGeom prst="rect">
            <a:avLst/>
          </a:prstGeom>
          <a:noFill/>
        </p:spPr>
        <p:txBody>
          <a:bodyPr wrap="square" rtlCol="0">
            <a:spAutoFit/>
          </a:bodyPr>
          <a:lstStyle/>
          <a:p>
            <a:r>
              <a:rPr lang="en-US" sz="2000" dirty="0">
                <a:solidFill>
                  <a:schemeClr val="bg1"/>
                </a:solidFill>
                <a:latin typeface=""/>
              </a:rPr>
              <a:t>Introduction</a:t>
            </a:r>
          </a:p>
        </p:txBody>
      </p:sp>
      <p:sp>
        <p:nvSpPr>
          <p:cNvPr id="16" name="TextBox 15">
            <a:extLst>
              <a:ext uri="{FF2B5EF4-FFF2-40B4-BE49-F238E27FC236}">
                <a16:creationId xmlns:a16="http://schemas.microsoft.com/office/drawing/2014/main" id="{8A740EB9-DBF2-8246-9172-CCE1C74AC0DE}"/>
              </a:ext>
            </a:extLst>
          </p:cNvPr>
          <p:cNvSpPr txBox="1"/>
          <p:nvPr/>
        </p:nvSpPr>
        <p:spPr>
          <a:xfrm>
            <a:off x="5719727" y="2128194"/>
            <a:ext cx="1792503" cy="400110"/>
          </a:xfrm>
          <a:prstGeom prst="rect">
            <a:avLst/>
          </a:prstGeom>
          <a:noFill/>
        </p:spPr>
        <p:txBody>
          <a:bodyPr wrap="square" rtlCol="0">
            <a:spAutoFit/>
          </a:bodyPr>
          <a:lstStyle/>
          <a:p>
            <a:r>
              <a:rPr lang="en-US" sz="2000" dirty="0">
                <a:solidFill>
                  <a:schemeClr val="bg1"/>
                </a:solidFill>
                <a:latin typeface=""/>
              </a:rPr>
              <a:t>Lit Review</a:t>
            </a:r>
          </a:p>
        </p:txBody>
      </p:sp>
      <p:sp>
        <p:nvSpPr>
          <p:cNvPr id="17" name="TextBox 16">
            <a:extLst>
              <a:ext uri="{FF2B5EF4-FFF2-40B4-BE49-F238E27FC236}">
                <a16:creationId xmlns:a16="http://schemas.microsoft.com/office/drawing/2014/main" id="{9AD33FAA-17D1-B54B-B131-34020E8B0CFA}"/>
              </a:ext>
            </a:extLst>
          </p:cNvPr>
          <p:cNvSpPr txBox="1"/>
          <p:nvPr/>
        </p:nvSpPr>
        <p:spPr>
          <a:xfrm>
            <a:off x="659783" y="4075718"/>
            <a:ext cx="1792503" cy="400110"/>
          </a:xfrm>
          <a:prstGeom prst="rect">
            <a:avLst/>
          </a:prstGeom>
          <a:noFill/>
        </p:spPr>
        <p:txBody>
          <a:bodyPr wrap="square" rtlCol="0">
            <a:spAutoFit/>
          </a:bodyPr>
          <a:lstStyle/>
          <a:p>
            <a:r>
              <a:rPr lang="en-US" sz="2000" dirty="0">
                <a:solidFill>
                  <a:schemeClr val="bg1"/>
                </a:solidFill>
                <a:latin typeface=""/>
              </a:rPr>
              <a:t>Plans</a:t>
            </a:r>
          </a:p>
        </p:txBody>
      </p:sp>
      <p:sp>
        <p:nvSpPr>
          <p:cNvPr id="18" name="TextBox 17">
            <a:extLst>
              <a:ext uri="{FF2B5EF4-FFF2-40B4-BE49-F238E27FC236}">
                <a16:creationId xmlns:a16="http://schemas.microsoft.com/office/drawing/2014/main" id="{9CCCD88E-AA8C-CD4C-B0AD-41FAD2638CB4}"/>
              </a:ext>
            </a:extLst>
          </p:cNvPr>
          <p:cNvSpPr txBox="1"/>
          <p:nvPr/>
        </p:nvSpPr>
        <p:spPr>
          <a:xfrm>
            <a:off x="7391864" y="2121781"/>
            <a:ext cx="1792503" cy="400110"/>
          </a:xfrm>
          <a:prstGeom prst="rect">
            <a:avLst/>
          </a:prstGeom>
          <a:noFill/>
        </p:spPr>
        <p:txBody>
          <a:bodyPr wrap="square" rtlCol="0">
            <a:spAutoFit/>
          </a:bodyPr>
          <a:lstStyle/>
          <a:p>
            <a:r>
              <a:rPr lang="en-US" sz="2000" dirty="0">
                <a:solidFill>
                  <a:schemeClr val="bg1"/>
                </a:solidFill>
                <a:latin typeface=""/>
              </a:rPr>
              <a:t>Proposal</a:t>
            </a:r>
          </a:p>
        </p:txBody>
      </p:sp>
      <p:sp>
        <p:nvSpPr>
          <p:cNvPr id="19" name="TextBox 18">
            <a:extLst>
              <a:ext uri="{FF2B5EF4-FFF2-40B4-BE49-F238E27FC236}">
                <a16:creationId xmlns:a16="http://schemas.microsoft.com/office/drawing/2014/main" id="{02EC6F64-FAAA-D046-86FC-FDC0FD4EB480}"/>
              </a:ext>
            </a:extLst>
          </p:cNvPr>
          <p:cNvSpPr txBox="1"/>
          <p:nvPr/>
        </p:nvSpPr>
        <p:spPr>
          <a:xfrm>
            <a:off x="1845378" y="4134260"/>
            <a:ext cx="1792503" cy="400110"/>
          </a:xfrm>
          <a:prstGeom prst="rect">
            <a:avLst/>
          </a:prstGeom>
          <a:noFill/>
        </p:spPr>
        <p:txBody>
          <a:bodyPr wrap="square" rtlCol="0">
            <a:spAutoFit/>
          </a:bodyPr>
          <a:lstStyle/>
          <a:p>
            <a:r>
              <a:rPr lang="en-US" sz="2000" dirty="0">
                <a:solidFill>
                  <a:schemeClr val="bg1"/>
                </a:solidFill>
                <a:latin typeface=""/>
              </a:rPr>
              <a:t>Solution</a:t>
            </a:r>
          </a:p>
        </p:txBody>
      </p:sp>
      <p:sp>
        <p:nvSpPr>
          <p:cNvPr id="20" name="TextBox 19">
            <a:extLst>
              <a:ext uri="{FF2B5EF4-FFF2-40B4-BE49-F238E27FC236}">
                <a16:creationId xmlns:a16="http://schemas.microsoft.com/office/drawing/2014/main" id="{0D8CD85A-4A2C-E54A-906E-59B71330A844}"/>
              </a:ext>
            </a:extLst>
          </p:cNvPr>
          <p:cNvSpPr txBox="1"/>
          <p:nvPr/>
        </p:nvSpPr>
        <p:spPr>
          <a:xfrm>
            <a:off x="3256766" y="4149991"/>
            <a:ext cx="1792503" cy="400110"/>
          </a:xfrm>
          <a:prstGeom prst="rect">
            <a:avLst/>
          </a:prstGeom>
          <a:noFill/>
        </p:spPr>
        <p:txBody>
          <a:bodyPr wrap="square" rtlCol="0">
            <a:spAutoFit/>
          </a:bodyPr>
          <a:lstStyle/>
          <a:p>
            <a:r>
              <a:rPr lang="en-US" sz="2000" dirty="0">
                <a:solidFill>
                  <a:schemeClr val="bg1"/>
                </a:solidFill>
                <a:latin typeface=""/>
              </a:rPr>
              <a:t>Conclusion</a:t>
            </a:r>
          </a:p>
        </p:txBody>
      </p:sp>
      <p:sp>
        <p:nvSpPr>
          <p:cNvPr id="22" name="TextBox 21">
            <a:extLst>
              <a:ext uri="{FF2B5EF4-FFF2-40B4-BE49-F238E27FC236}">
                <a16:creationId xmlns:a16="http://schemas.microsoft.com/office/drawing/2014/main" id="{20054FA3-78C0-4993-9E3D-08FC1FC8E9D9}"/>
              </a:ext>
            </a:extLst>
          </p:cNvPr>
          <p:cNvSpPr txBox="1"/>
          <p:nvPr/>
        </p:nvSpPr>
        <p:spPr>
          <a:xfrm>
            <a:off x="4643901" y="3342610"/>
            <a:ext cx="1667242" cy="707886"/>
          </a:xfrm>
          <a:prstGeom prst="rect">
            <a:avLst/>
          </a:prstGeom>
          <a:noFill/>
        </p:spPr>
        <p:txBody>
          <a:bodyPr wrap="square" rtlCol="0">
            <a:spAutoFit/>
          </a:bodyPr>
          <a:lstStyle/>
          <a:p>
            <a:pPr algn="ctr"/>
            <a:r>
              <a:rPr lang="en-US" sz="4000" dirty="0">
                <a:solidFill>
                  <a:srgbClr val="00B0F0"/>
                </a:solidFill>
                <a:latin typeface=""/>
              </a:rPr>
              <a:t>08</a:t>
            </a:r>
          </a:p>
        </p:txBody>
      </p:sp>
      <p:sp>
        <p:nvSpPr>
          <p:cNvPr id="23" name="TextBox 22">
            <a:extLst>
              <a:ext uri="{FF2B5EF4-FFF2-40B4-BE49-F238E27FC236}">
                <a16:creationId xmlns:a16="http://schemas.microsoft.com/office/drawing/2014/main" id="{9084B0FF-29F4-41E6-98AD-5CEEF5DCDA44}"/>
              </a:ext>
            </a:extLst>
          </p:cNvPr>
          <p:cNvSpPr txBox="1"/>
          <p:nvPr/>
        </p:nvSpPr>
        <p:spPr>
          <a:xfrm>
            <a:off x="3882486" y="2115341"/>
            <a:ext cx="1792503" cy="400110"/>
          </a:xfrm>
          <a:prstGeom prst="rect">
            <a:avLst/>
          </a:prstGeom>
          <a:noFill/>
        </p:spPr>
        <p:txBody>
          <a:bodyPr wrap="square" rtlCol="0">
            <a:spAutoFit/>
          </a:bodyPr>
          <a:lstStyle/>
          <a:p>
            <a:r>
              <a:rPr lang="en-US" sz="2000" dirty="0">
                <a:solidFill>
                  <a:schemeClr val="bg1"/>
                </a:solidFill>
                <a:latin typeface=""/>
              </a:rPr>
              <a:t>Applications</a:t>
            </a:r>
          </a:p>
        </p:txBody>
      </p:sp>
      <p:sp>
        <p:nvSpPr>
          <p:cNvPr id="24" name="TextBox 23">
            <a:extLst>
              <a:ext uri="{FF2B5EF4-FFF2-40B4-BE49-F238E27FC236}">
                <a16:creationId xmlns:a16="http://schemas.microsoft.com/office/drawing/2014/main" id="{3DF08022-8EBD-442D-9E32-CDF8C9503DF4}"/>
              </a:ext>
            </a:extLst>
          </p:cNvPr>
          <p:cNvSpPr txBox="1"/>
          <p:nvPr/>
        </p:nvSpPr>
        <p:spPr>
          <a:xfrm>
            <a:off x="4823476" y="4149991"/>
            <a:ext cx="1792503" cy="400110"/>
          </a:xfrm>
          <a:prstGeom prst="rect">
            <a:avLst/>
          </a:prstGeom>
          <a:noFill/>
        </p:spPr>
        <p:txBody>
          <a:bodyPr wrap="square" rtlCol="0">
            <a:spAutoFit/>
          </a:bodyPr>
          <a:lstStyle/>
          <a:p>
            <a:r>
              <a:rPr lang="en-US" sz="2000" dirty="0">
                <a:solidFill>
                  <a:schemeClr val="bg1"/>
                </a:solidFill>
                <a:latin typeface=""/>
              </a:rPr>
              <a:t>References</a:t>
            </a:r>
          </a:p>
        </p:txBody>
      </p:sp>
    </p:spTree>
    <p:extLst>
      <p:ext uri="{BB962C8B-B14F-4D97-AF65-F5344CB8AC3E}">
        <p14:creationId xmlns:p14="http://schemas.microsoft.com/office/powerpoint/2010/main" val="28540025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4000" dirty="0">
                <a:solidFill>
                  <a:srgbClr val="00B0F0"/>
                </a:solidFill>
                <a:latin typeface="Raleway"/>
                <a:sym typeface="Raleway"/>
              </a:rPr>
              <a:t>        Analyzing Images </a:t>
            </a:r>
            <a:endParaRPr lang="en-US" sz="40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6</a:t>
            </a:r>
          </a:p>
        </p:txBody>
      </p:sp>
    </p:spTree>
    <p:extLst>
      <p:ext uri="{BB962C8B-B14F-4D97-AF65-F5344CB8AC3E}">
        <p14:creationId xmlns:p14="http://schemas.microsoft.com/office/powerpoint/2010/main" val="260019471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tretch>
            <a:fillRect/>
          </a:stretch>
        </p:blipFill>
        <p:spPr>
          <a:xfrm>
            <a:off x="840424" y="999380"/>
            <a:ext cx="3610479" cy="2743583"/>
          </a:xfrm>
          <a:prstGeom prst="rect">
            <a:avLst/>
          </a:prstGeom>
        </p:spPr>
      </p:pic>
      <p:pic>
        <p:nvPicPr>
          <p:cNvPr id="8" name="Picture 7">
            <a:extLst>
              <a:ext uri="{FF2B5EF4-FFF2-40B4-BE49-F238E27FC236}">
                <a16:creationId xmlns:a16="http://schemas.microsoft.com/office/drawing/2014/main" id="{36C76B9E-6D3B-C81B-658D-D9844442E988}"/>
              </a:ext>
            </a:extLst>
          </p:cNvPr>
          <p:cNvPicPr>
            <a:picLocks noChangeAspect="1"/>
          </p:cNvPicPr>
          <p:nvPr/>
        </p:nvPicPr>
        <p:blipFill>
          <a:blip r:embed="rId4"/>
          <a:stretch>
            <a:fillRect/>
          </a:stretch>
        </p:blipFill>
        <p:spPr>
          <a:xfrm>
            <a:off x="534801" y="3803923"/>
            <a:ext cx="3827927" cy="410869"/>
          </a:xfrm>
          <a:prstGeom prst="rect">
            <a:avLst/>
          </a:prstGeom>
        </p:spPr>
      </p:pic>
      <p:pic>
        <p:nvPicPr>
          <p:cNvPr id="10" name="Picture 9">
            <a:extLst>
              <a:ext uri="{FF2B5EF4-FFF2-40B4-BE49-F238E27FC236}">
                <a16:creationId xmlns:a16="http://schemas.microsoft.com/office/drawing/2014/main" id="{6DDD8010-7E5D-B01D-2F4A-52C50203E550}"/>
              </a:ext>
            </a:extLst>
          </p:cNvPr>
          <p:cNvPicPr>
            <a:picLocks noChangeAspect="1"/>
          </p:cNvPicPr>
          <p:nvPr/>
        </p:nvPicPr>
        <p:blipFill>
          <a:blip r:embed="rId5"/>
          <a:stretch>
            <a:fillRect/>
          </a:stretch>
        </p:blipFill>
        <p:spPr>
          <a:xfrm>
            <a:off x="534801" y="4180527"/>
            <a:ext cx="5229955" cy="457264"/>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6"/>
          <a:stretch>
            <a:fillRect/>
          </a:stretch>
        </p:blipFill>
        <p:spPr>
          <a:xfrm>
            <a:off x="4876327" y="1008906"/>
            <a:ext cx="4048690" cy="2734057"/>
          </a:xfrm>
          <a:prstGeom prst="rect">
            <a:avLst/>
          </a:prstGeom>
        </p:spPr>
      </p:pic>
      <p:pic>
        <p:nvPicPr>
          <p:cNvPr id="14" name="Picture 13">
            <a:extLst>
              <a:ext uri="{FF2B5EF4-FFF2-40B4-BE49-F238E27FC236}">
                <a16:creationId xmlns:a16="http://schemas.microsoft.com/office/drawing/2014/main" id="{86383FF1-BA83-D3A2-A815-BE21F733A09C}"/>
              </a:ext>
            </a:extLst>
          </p:cNvPr>
          <p:cNvPicPr>
            <a:picLocks noChangeAspect="1"/>
          </p:cNvPicPr>
          <p:nvPr/>
        </p:nvPicPr>
        <p:blipFill>
          <a:blip r:embed="rId7"/>
          <a:stretch>
            <a:fillRect/>
          </a:stretch>
        </p:blipFill>
        <p:spPr>
          <a:xfrm>
            <a:off x="4572000" y="3824062"/>
            <a:ext cx="4313466" cy="399532"/>
          </a:xfrm>
          <a:prstGeom prst="rect">
            <a:avLst/>
          </a:prstGeom>
        </p:spPr>
      </p:pic>
      <p:pic>
        <p:nvPicPr>
          <p:cNvPr id="18" name="Picture 17">
            <a:extLst>
              <a:ext uri="{FF2B5EF4-FFF2-40B4-BE49-F238E27FC236}">
                <a16:creationId xmlns:a16="http://schemas.microsoft.com/office/drawing/2014/main" id="{6406FB42-67BC-C1E5-14B1-1125BB80BF5B}"/>
              </a:ext>
            </a:extLst>
          </p:cNvPr>
          <p:cNvPicPr>
            <a:picLocks noChangeAspect="1"/>
          </p:cNvPicPr>
          <p:nvPr/>
        </p:nvPicPr>
        <p:blipFill>
          <a:blip r:embed="rId8"/>
          <a:stretch>
            <a:fillRect/>
          </a:stretch>
        </p:blipFill>
        <p:spPr>
          <a:xfrm>
            <a:off x="4876327" y="4212680"/>
            <a:ext cx="1923810" cy="409524"/>
          </a:xfrm>
          <a:prstGeom prst="rect">
            <a:avLst/>
          </a:prstGeom>
        </p:spPr>
      </p:pic>
    </p:spTree>
    <p:extLst>
      <p:ext uri="{BB962C8B-B14F-4D97-AF65-F5344CB8AC3E}">
        <p14:creationId xmlns:p14="http://schemas.microsoft.com/office/powerpoint/2010/main" val="384949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840424" y="1119713"/>
            <a:ext cx="3610479" cy="2502917"/>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5006099" y="1008906"/>
            <a:ext cx="3789146" cy="2734057"/>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tretch>
            <a:fillRect/>
          </a:stretch>
        </p:blipFill>
        <p:spPr>
          <a:xfrm>
            <a:off x="696066" y="3673241"/>
            <a:ext cx="3610479" cy="245082"/>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tretch>
            <a:fillRect/>
          </a:stretch>
        </p:blipFill>
        <p:spPr>
          <a:xfrm>
            <a:off x="840425" y="4047409"/>
            <a:ext cx="1990182" cy="330209"/>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tretch>
            <a:fillRect/>
          </a:stretch>
        </p:blipFill>
        <p:spPr>
          <a:xfrm>
            <a:off x="4837457" y="3727697"/>
            <a:ext cx="3536531" cy="261320"/>
          </a:xfrm>
          <a:prstGeom prst="rect">
            <a:avLst/>
          </a:prstGeom>
        </p:spPr>
      </p:pic>
      <p:pic>
        <p:nvPicPr>
          <p:cNvPr id="19" name="Picture 18">
            <a:extLst>
              <a:ext uri="{FF2B5EF4-FFF2-40B4-BE49-F238E27FC236}">
                <a16:creationId xmlns:a16="http://schemas.microsoft.com/office/drawing/2014/main" id="{CD9A21A3-CEF6-D3E2-BDDF-A065473E6AA0}"/>
              </a:ext>
            </a:extLst>
          </p:cNvPr>
          <p:cNvPicPr>
            <a:picLocks noChangeAspect="1"/>
          </p:cNvPicPr>
          <p:nvPr/>
        </p:nvPicPr>
        <p:blipFill>
          <a:blip r:embed="rId6"/>
          <a:stretch>
            <a:fillRect/>
          </a:stretch>
        </p:blipFill>
        <p:spPr>
          <a:xfrm>
            <a:off x="4939537" y="4050104"/>
            <a:ext cx="1925188" cy="319426"/>
          </a:xfrm>
          <a:prstGeom prst="rect">
            <a:avLst/>
          </a:prstGeom>
        </p:spPr>
      </p:pic>
    </p:spTree>
    <p:extLst>
      <p:ext uri="{BB962C8B-B14F-4D97-AF65-F5344CB8AC3E}">
        <p14:creationId xmlns:p14="http://schemas.microsoft.com/office/powerpoint/2010/main" val="364414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840424" y="1175866"/>
            <a:ext cx="3610479" cy="2390611"/>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5006099" y="1132889"/>
            <a:ext cx="3789146" cy="2486091"/>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rcRect/>
          <a:stretch/>
        </p:blipFill>
        <p:spPr>
          <a:xfrm>
            <a:off x="849789" y="3673241"/>
            <a:ext cx="3303033" cy="245082"/>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rcRect/>
          <a:stretch/>
        </p:blipFill>
        <p:spPr>
          <a:xfrm>
            <a:off x="1063410" y="4047409"/>
            <a:ext cx="1323444" cy="283001"/>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rcRect/>
          <a:stretch/>
        </p:blipFill>
        <p:spPr>
          <a:xfrm>
            <a:off x="4837457" y="3731631"/>
            <a:ext cx="3536531" cy="253451"/>
          </a:xfrm>
          <a:prstGeom prst="rect">
            <a:avLst/>
          </a:prstGeom>
        </p:spPr>
      </p:pic>
      <p:pic>
        <p:nvPicPr>
          <p:cNvPr id="19" name="Picture 18">
            <a:extLst>
              <a:ext uri="{FF2B5EF4-FFF2-40B4-BE49-F238E27FC236}">
                <a16:creationId xmlns:a16="http://schemas.microsoft.com/office/drawing/2014/main" id="{CD9A21A3-CEF6-D3E2-BDDF-A065473E6AA0}"/>
              </a:ext>
            </a:extLst>
          </p:cNvPr>
          <p:cNvPicPr>
            <a:picLocks noChangeAspect="1"/>
          </p:cNvPicPr>
          <p:nvPr/>
        </p:nvPicPr>
        <p:blipFill>
          <a:blip r:embed="rId6"/>
          <a:srcRect/>
          <a:stretch/>
        </p:blipFill>
        <p:spPr>
          <a:xfrm>
            <a:off x="5155238" y="4097733"/>
            <a:ext cx="1323444" cy="283001"/>
          </a:xfrm>
          <a:prstGeom prst="rect">
            <a:avLst/>
          </a:prstGeom>
        </p:spPr>
      </p:pic>
    </p:spTree>
    <p:extLst>
      <p:ext uri="{BB962C8B-B14F-4D97-AF65-F5344CB8AC3E}">
        <p14:creationId xmlns:p14="http://schemas.microsoft.com/office/powerpoint/2010/main" val="241468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926620" y="1175866"/>
            <a:ext cx="3438087" cy="2390611"/>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4942328" y="1158418"/>
            <a:ext cx="3663250" cy="2486091"/>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rcRect/>
          <a:stretch/>
        </p:blipFill>
        <p:spPr>
          <a:xfrm>
            <a:off x="1063410" y="3669592"/>
            <a:ext cx="3036808" cy="283000"/>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rcRect/>
          <a:stretch/>
        </p:blipFill>
        <p:spPr>
          <a:xfrm>
            <a:off x="959639" y="3985082"/>
            <a:ext cx="4851671" cy="334598"/>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rcRect/>
          <a:stretch/>
        </p:blipFill>
        <p:spPr>
          <a:xfrm>
            <a:off x="5043784" y="3695594"/>
            <a:ext cx="3063430" cy="320465"/>
          </a:xfrm>
          <a:prstGeom prst="rect">
            <a:avLst/>
          </a:prstGeom>
        </p:spPr>
      </p:pic>
      <p:pic>
        <p:nvPicPr>
          <p:cNvPr id="19" name="Picture 18">
            <a:extLst>
              <a:ext uri="{FF2B5EF4-FFF2-40B4-BE49-F238E27FC236}">
                <a16:creationId xmlns:a16="http://schemas.microsoft.com/office/drawing/2014/main" id="{CD9A21A3-CEF6-D3E2-BDDF-A065473E6AA0}"/>
              </a:ext>
            </a:extLst>
          </p:cNvPr>
          <p:cNvPicPr>
            <a:picLocks noChangeAspect="1"/>
          </p:cNvPicPr>
          <p:nvPr/>
        </p:nvPicPr>
        <p:blipFill>
          <a:blip r:embed="rId8"/>
          <a:srcRect/>
          <a:stretch/>
        </p:blipFill>
        <p:spPr>
          <a:xfrm>
            <a:off x="5155238" y="4050104"/>
            <a:ext cx="1323444" cy="283001"/>
          </a:xfrm>
          <a:prstGeom prst="rect">
            <a:avLst/>
          </a:prstGeom>
        </p:spPr>
      </p:pic>
      <p:pic>
        <p:nvPicPr>
          <p:cNvPr id="11" name="Picture 10">
            <a:extLst>
              <a:ext uri="{FF2B5EF4-FFF2-40B4-BE49-F238E27FC236}">
                <a16:creationId xmlns:a16="http://schemas.microsoft.com/office/drawing/2014/main" id="{962DBD31-978C-C164-B732-1019A82FCDE4}"/>
              </a:ext>
            </a:extLst>
          </p:cNvPr>
          <p:cNvPicPr>
            <a:picLocks noChangeAspect="1"/>
          </p:cNvPicPr>
          <p:nvPr/>
        </p:nvPicPr>
        <p:blipFill rotWithShape="1">
          <a:blip r:embed="rId6"/>
          <a:srcRect r="33678" b="2296"/>
          <a:stretch/>
        </p:blipFill>
        <p:spPr>
          <a:xfrm>
            <a:off x="4966637" y="4031989"/>
            <a:ext cx="3217724" cy="326914"/>
          </a:xfrm>
          <a:prstGeom prst="rect">
            <a:avLst/>
          </a:prstGeom>
        </p:spPr>
      </p:pic>
    </p:spTree>
    <p:extLst>
      <p:ext uri="{BB962C8B-B14F-4D97-AF65-F5344CB8AC3E}">
        <p14:creationId xmlns:p14="http://schemas.microsoft.com/office/powerpoint/2010/main" val="381751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926620" y="1306309"/>
            <a:ext cx="3438087" cy="2129724"/>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5009630" y="1322316"/>
            <a:ext cx="3045551" cy="2145730"/>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rcRect/>
          <a:stretch/>
        </p:blipFill>
        <p:spPr>
          <a:xfrm>
            <a:off x="1036786" y="3674853"/>
            <a:ext cx="2762278" cy="206140"/>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rcRect/>
          <a:stretch/>
        </p:blipFill>
        <p:spPr>
          <a:xfrm>
            <a:off x="1313921" y="3960493"/>
            <a:ext cx="1172634" cy="236101"/>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rcRect/>
          <a:stretch/>
        </p:blipFill>
        <p:spPr>
          <a:xfrm>
            <a:off x="5187901" y="3674853"/>
            <a:ext cx="2586072" cy="311796"/>
          </a:xfrm>
          <a:prstGeom prst="rect">
            <a:avLst/>
          </a:prstGeom>
        </p:spPr>
      </p:pic>
      <p:pic>
        <p:nvPicPr>
          <p:cNvPr id="11" name="Picture 10">
            <a:extLst>
              <a:ext uri="{FF2B5EF4-FFF2-40B4-BE49-F238E27FC236}">
                <a16:creationId xmlns:a16="http://schemas.microsoft.com/office/drawing/2014/main" id="{8AD58CAE-E22B-5A2B-FDB8-1C1FD0F79C08}"/>
              </a:ext>
            </a:extLst>
          </p:cNvPr>
          <p:cNvPicPr>
            <a:picLocks noChangeAspect="1"/>
          </p:cNvPicPr>
          <p:nvPr/>
        </p:nvPicPr>
        <p:blipFill>
          <a:blip r:embed="rId6"/>
          <a:srcRect/>
          <a:stretch/>
        </p:blipFill>
        <p:spPr>
          <a:xfrm>
            <a:off x="5406836" y="3986649"/>
            <a:ext cx="1172634" cy="236101"/>
          </a:xfrm>
          <a:prstGeom prst="rect">
            <a:avLst/>
          </a:prstGeom>
        </p:spPr>
      </p:pic>
    </p:spTree>
    <p:extLst>
      <p:ext uri="{BB962C8B-B14F-4D97-AF65-F5344CB8AC3E}">
        <p14:creationId xmlns:p14="http://schemas.microsoft.com/office/powerpoint/2010/main" val="131626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926620" y="1226463"/>
            <a:ext cx="3438087" cy="2289417"/>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4976053" y="1158418"/>
            <a:ext cx="3595799" cy="2486091"/>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rcRect/>
          <a:stretch/>
        </p:blipFill>
        <p:spPr>
          <a:xfrm>
            <a:off x="1204323" y="3695594"/>
            <a:ext cx="3036808" cy="206140"/>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rcRect/>
          <a:stretch/>
        </p:blipFill>
        <p:spPr>
          <a:xfrm>
            <a:off x="1373585" y="4010028"/>
            <a:ext cx="1349142" cy="236101"/>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rcRect/>
          <a:stretch/>
        </p:blipFill>
        <p:spPr>
          <a:xfrm>
            <a:off x="5043784" y="3751159"/>
            <a:ext cx="3063430" cy="209334"/>
          </a:xfrm>
          <a:prstGeom prst="rect">
            <a:avLst/>
          </a:prstGeom>
        </p:spPr>
      </p:pic>
      <p:pic>
        <p:nvPicPr>
          <p:cNvPr id="13" name="Picture 12">
            <a:extLst>
              <a:ext uri="{FF2B5EF4-FFF2-40B4-BE49-F238E27FC236}">
                <a16:creationId xmlns:a16="http://schemas.microsoft.com/office/drawing/2014/main" id="{2E377FC7-305C-B8D3-026C-C02F805D08AB}"/>
              </a:ext>
            </a:extLst>
          </p:cNvPr>
          <p:cNvPicPr>
            <a:picLocks noChangeAspect="1"/>
          </p:cNvPicPr>
          <p:nvPr/>
        </p:nvPicPr>
        <p:blipFill>
          <a:blip r:embed="rId6"/>
          <a:srcRect/>
          <a:stretch/>
        </p:blipFill>
        <p:spPr>
          <a:xfrm>
            <a:off x="5244007" y="4052670"/>
            <a:ext cx="1349142" cy="236101"/>
          </a:xfrm>
          <a:prstGeom prst="rect">
            <a:avLst/>
          </a:prstGeom>
        </p:spPr>
      </p:pic>
    </p:spTree>
    <p:extLst>
      <p:ext uri="{BB962C8B-B14F-4D97-AF65-F5344CB8AC3E}">
        <p14:creationId xmlns:p14="http://schemas.microsoft.com/office/powerpoint/2010/main" val="4209425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Recognizing Emotions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06CFCDE-849C-EE73-F73B-44B85D62F06C}"/>
              </a:ext>
            </a:extLst>
          </p:cNvPr>
          <p:cNvPicPr>
            <a:picLocks noChangeAspect="1"/>
          </p:cNvPicPr>
          <p:nvPr/>
        </p:nvPicPr>
        <p:blipFill>
          <a:blip r:embed="rId3"/>
          <a:srcRect/>
          <a:stretch/>
        </p:blipFill>
        <p:spPr>
          <a:xfrm>
            <a:off x="1072181" y="1226463"/>
            <a:ext cx="3146964" cy="2289417"/>
          </a:xfrm>
          <a:prstGeom prst="rect">
            <a:avLst/>
          </a:prstGeom>
        </p:spPr>
      </p:pic>
      <p:pic>
        <p:nvPicPr>
          <p:cNvPr id="12" name="Picture 11">
            <a:extLst>
              <a:ext uri="{FF2B5EF4-FFF2-40B4-BE49-F238E27FC236}">
                <a16:creationId xmlns:a16="http://schemas.microsoft.com/office/drawing/2014/main" id="{5823ABE1-AEEA-4245-1614-39DBC14A6659}"/>
              </a:ext>
            </a:extLst>
          </p:cNvPr>
          <p:cNvPicPr>
            <a:picLocks noChangeAspect="1"/>
          </p:cNvPicPr>
          <p:nvPr/>
        </p:nvPicPr>
        <p:blipFill>
          <a:blip r:embed="rId4"/>
          <a:srcRect/>
          <a:stretch/>
        </p:blipFill>
        <p:spPr>
          <a:xfrm>
            <a:off x="5001773" y="1226463"/>
            <a:ext cx="3263966" cy="2289418"/>
          </a:xfrm>
          <a:prstGeom prst="rect">
            <a:avLst/>
          </a:prstGeom>
        </p:spPr>
      </p:pic>
      <p:pic>
        <p:nvPicPr>
          <p:cNvPr id="4" name="Picture 3">
            <a:extLst>
              <a:ext uri="{FF2B5EF4-FFF2-40B4-BE49-F238E27FC236}">
                <a16:creationId xmlns:a16="http://schemas.microsoft.com/office/drawing/2014/main" id="{1883B677-1CAC-A5E7-C42F-365B33A7D54F}"/>
              </a:ext>
            </a:extLst>
          </p:cNvPr>
          <p:cNvPicPr>
            <a:picLocks noChangeAspect="1"/>
          </p:cNvPicPr>
          <p:nvPr/>
        </p:nvPicPr>
        <p:blipFill>
          <a:blip r:embed="rId5"/>
          <a:srcRect/>
          <a:stretch/>
        </p:blipFill>
        <p:spPr>
          <a:xfrm>
            <a:off x="1306115" y="3695594"/>
            <a:ext cx="2833224" cy="206140"/>
          </a:xfrm>
          <a:prstGeom prst="rect">
            <a:avLst/>
          </a:prstGeom>
        </p:spPr>
      </p:pic>
      <p:pic>
        <p:nvPicPr>
          <p:cNvPr id="7" name="Picture 6">
            <a:extLst>
              <a:ext uri="{FF2B5EF4-FFF2-40B4-BE49-F238E27FC236}">
                <a16:creationId xmlns:a16="http://schemas.microsoft.com/office/drawing/2014/main" id="{C68B559C-FF99-8008-AEEC-6B97F02E4885}"/>
              </a:ext>
            </a:extLst>
          </p:cNvPr>
          <p:cNvPicPr>
            <a:picLocks noChangeAspect="1"/>
          </p:cNvPicPr>
          <p:nvPr/>
        </p:nvPicPr>
        <p:blipFill>
          <a:blip r:embed="rId6"/>
          <a:srcRect/>
          <a:stretch/>
        </p:blipFill>
        <p:spPr>
          <a:xfrm>
            <a:off x="1376393" y="4010028"/>
            <a:ext cx="1343526" cy="236101"/>
          </a:xfrm>
          <a:prstGeom prst="rect">
            <a:avLst/>
          </a:prstGeom>
        </p:spPr>
      </p:pic>
      <p:pic>
        <p:nvPicPr>
          <p:cNvPr id="15" name="Picture 14">
            <a:extLst>
              <a:ext uri="{FF2B5EF4-FFF2-40B4-BE49-F238E27FC236}">
                <a16:creationId xmlns:a16="http://schemas.microsoft.com/office/drawing/2014/main" id="{2622B23C-34CB-BA5C-B2FF-46E8917DC31D}"/>
              </a:ext>
            </a:extLst>
          </p:cNvPr>
          <p:cNvPicPr>
            <a:picLocks noChangeAspect="1"/>
          </p:cNvPicPr>
          <p:nvPr/>
        </p:nvPicPr>
        <p:blipFill>
          <a:blip r:embed="rId7"/>
          <a:srcRect/>
          <a:stretch/>
        </p:blipFill>
        <p:spPr>
          <a:xfrm>
            <a:off x="5106116" y="3657880"/>
            <a:ext cx="3055279" cy="209334"/>
          </a:xfrm>
          <a:prstGeom prst="rect">
            <a:avLst/>
          </a:prstGeom>
        </p:spPr>
      </p:pic>
      <p:pic>
        <p:nvPicPr>
          <p:cNvPr id="11" name="Picture 10">
            <a:extLst>
              <a:ext uri="{FF2B5EF4-FFF2-40B4-BE49-F238E27FC236}">
                <a16:creationId xmlns:a16="http://schemas.microsoft.com/office/drawing/2014/main" id="{234D06FF-40C7-5A95-44B3-EA692B93C41A}"/>
              </a:ext>
            </a:extLst>
          </p:cNvPr>
          <p:cNvPicPr>
            <a:picLocks noChangeAspect="1"/>
          </p:cNvPicPr>
          <p:nvPr/>
        </p:nvPicPr>
        <p:blipFill>
          <a:blip r:embed="rId6"/>
          <a:srcRect/>
          <a:stretch/>
        </p:blipFill>
        <p:spPr>
          <a:xfrm>
            <a:off x="5231972" y="4009213"/>
            <a:ext cx="1343526" cy="236101"/>
          </a:xfrm>
          <a:prstGeom prst="rect">
            <a:avLst/>
          </a:prstGeom>
        </p:spPr>
      </p:pic>
    </p:spTree>
    <p:extLst>
      <p:ext uri="{BB962C8B-B14F-4D97-AF65-F5344CB8AC3E}">
        <p14:creationId xmlns:p14="http://schemas.microsoft.com/office/powerpoint/2010/main" val="2499630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4000" dirty="0">
                <a:solidFill>
                  <a:srgbClr val="00B0F0"/>
                </a:solidFill>
                <a:latin typeface="Raleway"/>
                <a:sym typeface="Raleway"/>
              </a:rPr>
              <a:t>          Result and Analysis </a:t>
            </a:r>
            <a:endParaRPr lang="en-US" sz="40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7</a:t>
            </a:r>
          </a:p>
        </p:txBody>
      </p:sp>
    </p:spTree>
    <p:extLst>
      <p:ext uri="{BB962C8B-B14F-4D97-AF65-F5344CB8AC3E}">
        <p14:creationId xmlns:p14="http://schemas.microsoft.com/office/powerpoint/2010/main" val="289244851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Analysis</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1E9FB261-FC85-A93B-793B-2B0FD3E76FBF}"/>
              </a:ext>
            </a:extLst>
          </p:cNvPr>
          <p:cNvGraphicFramePr>
            <a:graphicFrameLocks noGrp="1"/>
          </p:cNvGraphicFramePr>
          <p:nvPr>
            <p:extLst>
              <p:ext uri="{D42A27DB-BD31-4B8C-83A1-F6EECF244321}">
                <p14:modId xmlns:p14="http://schemas.microsoft.com/office/powerpoint/2010/main" val="649758607"/>
              </p:ext>
            </p:extLst>
          </p:nvPr>
        </p:nvGraphicFramePr>
        <p:xfrm>
          <a:off x="2312893" y="820423"/>
          <a:ext cx="4558554" cy="1219200"/>
        </p:xfrm>
        <a:graphic>
          <a:graphicData uri="http://schemas.openxmlformats.org/drawingml/2006/table">
            <a:tbl>
              <a:tblPr firstRow="1" bandRow="1">
                <a:tableStyleId>{C98665B7-6574-423E-A4B5-A6C020D860FF}</a:tableStyleId>
              </a:tblPr>
              <a:tblGrid>
                <a:gridCol w="2279277">
                  <a:extLst>
                    <a:ext uri="{9D8B030D-6E8A-4147-A177-3AD203B41FA5}">
                      <a16:colId xmlns:a16="http://schemas.microsoft.com/office/drawing/2014/main" val="3736209926"/>
                    </a:ext>
                  </a:extLst>
                </a:gridCol>
                <a:gridCol w="2279277">
                  <a:extLst>
                    <a:ext uri="{9D8B030D-6E8A-4147-A177-3AD203B41FA5}">
                      <a16:colId xmlns:a16="http://schemas.microsoft.com/office/drawing/2014/main" val="3304799665"/>
                    </a:ext>
                  </a:extLst>
                </a:gridCol>
              </a:tblGrid>
              <a:tr h="201958">
                <a:tc>
                  <a:txBody>
                    <a:bodyPr/>
                    <a:lstStyle/>
                    <a:p>
                      <a:pPr algn="ctr"/>
                      <a:r>
                        <a:rPr lang="en-US" b="1" dirty="0"/>
                        <a:t>Models</a:t>
                      </a:r>
                    </a:p>
                  </a:txBody>
                  <a:tcPr/>
                </a:tc>
                <a:tc>
                  <a:txBody>
                    <a:bodyPr/>
                    <a:lstStyle/>
                    <a:p>
                      <a:pPr algn="ctr"/>
                      <a:r>
                        <a:rPr lang="en-US" b="1" dirty="0"/>
                        <a:t>Accuracy</a:t>
                      </a:r>
                    </a:p>
                  </a:txBody>
                  <a:tcPr/>
                </a:tc>
                <a:extLst>
                  <a:ext uri="{0D108BD9-81ED-4DB2-BD59-A6C34878D82A}">
                    <a16:rowId xmlns:a16="http://schemas.microsoft.com/office/drawing/2014/main" val="601709889"/>
                  </a:ext>
                </a:extLst>
              </a:tr>
              <a:tr h="201958">
                <a:tc>
                  <a:txBody>
                    <a:bodyPr/>
                    <a:lstStyle/>
                    <a:p>
                      <a:pPr algn="ctr"/>
                      <a:r>
                        <a:rPr lang="en-US" dirty="0"/>
                        <a:t>VGG-19</a:t>
                      </a:r>
                    </a:p>
                  </a:txBody>
                  <a:tcPr/>
                </a:tc>
                <a:tc>
                  <a:txBody>
                    <a:bodyPr/>
                    <a:lstStyle/>
                    <a:p>
                      <a:pPr algn="ctr"/>
                      <a:r>
                        <a:rPr lang="en-US" dirty="0"/>
                        <a:t>92.89%</a:t>
                      </a:r>
                    </a:p>
                  </a:txBody>
                  <a:tcPr/>
                </a:tc>
                <a:extLst>
                  <a:ext uri="{0D108BD9-81ED-4DB2-BD59-A6C34878D82A}">
                    <a16:rowId xmlns:a16="http://schemas.microsoft.com/office/drawing/2014/main" val="3278330089"/>
                  </a:ext>
                </a:extLst>
              </a:tr>
              <a:tr h="201958">
                <a:tc>
                  <a:txBody>
                    <a:bodyPr/>
                    <a:lstStyle/>
                    <a:p>
                      <a:pPr algn="ctr"/>
                      <a:r>
                        <a:rPr lang="en-US" dirty="0"/>
                        <a:t>ResNet-50V2</a:t>
                      </a:r>
                    </a:p>
                  </a:txBody>
                  <a:tcPr/>
                </a:tc>
                <a:tc>
                  <a:txBody>
                    <a:bodyPr/>
                    <a:lstStyle/>
                    <a:p>
                      <a:pPr algn="ctr"/>
                      <a:r>
                        <a:rPr lang="en-US" dirty="0"/>
                        <a:t>91.62%</a:t>
                      </a:r>
                    </a:p>
                  </a:txBody>
                  <a:tcPr/>
                </a:tc>
                <a:extLst>
                  <a:ext uri="{0D108BD9-81ED-4DB2-BD59-A6C34878D82A}">
                    <a16:rowId xmlns:a16="http://schemas.microsoft.com/office/drawing/2014/main" val="97593577"/>
                  </a:ext>
                </a:extLst>
              </a:tr>
              <a:tr h="201958">
                <a:tc>
                  <a:txBody>
                    <a:bodyPr/>
                    <a:lstStyle/>
                    <a:p>
                      <a:pPr algn="ctr"/>
                      <a:r>
                        <a:rPr lang="en-US" dirty="0"/>
                        <a:t>MobileNetV2</a:t>
                      </a:r>
                    </a:p>
                  </a:txBody>
                  <a:tcPr/>
                </a:tc>
                <a:tc>
                  <a:txBody>
                    <a:bodyPr/>
                    <a:lstStyle/>
                    <a:p>
                      <a:pPr algn="ctr"/>
                      <a:r>
                        <a:rPr lang="en-US" dirty="0"/>
                        <a:t>92.76%</a:t>
                      </a:r>
                    </a:p>
                  </a:txBody>
                  <a:tcPr/>
                </a:tc>
                <a:extLst>
                  <a:ext uri="{0D108BD9-81ED-4DB2-BD59-A6C34878D82A}">
                    <a16:rowId xmlns:a16="http://schemas.microsoft.com/office/drawing/2014/main" val="200995257"/>
                  </a:ext>
                </a:extLst>
              </a:tr>
            </a:tbl>
          </a:graphicData>
        </a:graphic>
      </p:graphicFrame>
      <p:pic>
        <p:nvPicPr>
          <p:cNvPr id="6" name="Picture 5">
            <a:extLst>
              <a:ext uri="{FF2B5EF4-FFF2-40B4-BE49-F238E27FC236}">
                <a16:creationId xmlns:a16="http://schemas.microsoft.com/office/drawing/2014/main" id="{11BA526C-E2E7-A8D9-99FC-56FB2A4CE8A1}"/>
              </a:ext>
            </a:extLst>
          </p:cNvPr>
          <p:cNvPicPr>
            <a:picLocks noChangeAspect="1"/>
          </p:cNvPicPr>
          <p:nvPr/>
        </p:nvPicPr>
        <p:blipFill>
          <a:blip r:embed="rId3"/>
          <a:stretch>
            <a:fillRect/>
          </a:stretch>
        </p:blipFill>
        <p:spPr>
          <a:xfrm>
            <a:off x="384237" y="2726526"/>
            <a:ext cx="2806937" cy="1889880"/>
          </a:xfrm>
          <a:prstGeom prst="rect">
            <a:avLst/>
          </a:prstGeom>
        </p:spPr>
      </p:pic>
      <p:sp>
        <p:nvSpPr>
          <p:cNvPr id="7" name="TextBox 6">
            <a:extLst>
              <a:ext uri="{FF2B5EF4-FFF2-40B4-BE49-F238E27FC236}">
                <a16:creationId xmlns:a16="http://schemas.microsoft.com/office/drawing/2014/main" id="{0F02A31D-7CB2-5C95-9B7E-E40B06D1A35D}"/>
              </a:ext>
            </a:extLst>
          </p:cNvPr>
          <p:cNvSpPr txBox="1"/>
          <p:nvPr/>
        </p:nvSpPr>
        <p:spPr>
          <a:xfrm>
            <a:off x="1364122" y="4520510"/>
            <a:ext cx="847165" cy="307777"/>
          </a:xfrm>
          <a:prstGeom prst="rect">
            <a:avLst/>
          </a:prstGeom>
          <a:noFill/>
        </p:spPr>
        <p:txBody>
          <a:bodyPr wrap="square" rtlCol="0">
            <a:spAutoFit/>
          </a:bodyPr>
          <a:lstStyle/>
          <a:p>
            <a:r>
              <a:rPr lang="en-US" dirty="0"/>
              <a:t>VGG-19</a:t>
            </a:r>
          </a:p>
        </p:txBody>
      </p:sp>
      <p:pic>
        <p:nvPicPr>
          <p:cNvPr id="9" name="Picture 8">
            <a:extLst>
              <a:ext uri="{FF2B5EF4-FFF2-40B4-BE49-F238E27FC236}">
                <a16:creationId xmlns:a16="http://schemas.microsoft.com/office/drawing/2014/main" id="{F9D28D68-E2C1-6F90-457C-6332192CAFB1}"/>
              </a:ext>
            </a:extLst>
          </p:cNvPr>
          <p:cNvPicPr>
            <a:picLocks noChangeAspect="1"/>
          </p:cNvPicPr>
          <p:nvPr/>
        </p:nvPicPr>
        <p:blipFill>
          <a:blip r:embed="rId4"/>
          <a:stretch>
            <a:fillRect/>
          </a:stretch>
        </p:blipFill>
        <p:spPr>
          <a:xfrm>
            <a:off x="3407774" y="2669836"/>
            <a:ext cx="2482386" cy="1909951"/>
          </a:xfrm>
          <a:prstGeom prst="rect">
            <a:avLst/>
          </a:prstGeom>
        </p:spPr>
      </p:pic>
      <p:sp>
        <p:nvSpPr>
          <p:cNvPr id="12" name="TextBox 11">
            <a:extLst>
              <a:ext uri="{FF2B5EF4-FFF2-40B4-BE49-F238E27FC236}">
                <a16:creationId xmlns:a16="http://schemas.microsoft.com/office/drawing/2014/main" id="{82D7A8E4-F24E-C2DD-C580-91C33A697525}"/>
              </a:ext>
            </a:extLst>
          </p:cNvPr>
          <p:cNvSpPr txBox="1"/>
          <p:nvPr/>
        </p:nvSpPr>
        <p:spPr>
          <a:xfrm>
            <a:off x="4079034" y="4543044"/>
            <a:ext cx="1306340" cy="307777"/>
          </a:xfrm>
          <a:prstGeom prst="rect">
            <a:avLst/>
          </a:prstGeom>
          <a:noFill/>
        </p:spPr>
        <p:txBody>
          <a:bodyPr wrap="square" rtlCol="0">
            <a:spAutoFit/>
          </a:bodyPr>
          <a:lstStyle/>
          <a:p>
            <a:r>
              <a:rPr lang="en-US" dirty="0"/>
              <a:t>ResNet-50V2</a:t>
            </a:r>
          </a:p>
        </p:txBody>
      </p:sp>
      <p:pic>
        <p:nvPicPr>
          <p:cNvPr id="11" name="Picture 10">
            <a:extLst>
              <a:ext uri="{FF2B5EF4-FFF2-40B4-BE49-F238E27FC236}">
                <a16:creationId xmlns:a16="http://schemas.microsoft.com/office/drawing/2014/main" id="{E5CAD79F-BC5D-DCF5-67D6-BDAF77565EE0}"/>
              </a:ext>
            </a:extLst>
          </p:cNvPr>
          <p:cNvPicPr>
            <a:picLocks noChangeAspect="1"/>
          </p:cNvPicPr>
          <p:nvPr/>
        </p:nvPicPr>
        <p:blipFill>
          <a:blip r:embed="rId5"/>
          <a:stretch>
            <a:fillRect/>
          </a:stretch>
        </p:blipFill>
        <p:spPr>
          <a:xfrm>
            <a:off x="6051176" y="2689907"/>
            <a:ext cx="2772242" cy="1889880"/>
          </a:xfrm>
          <a:prstGeom prst="rect">
            <a:avLst/>
          </a:prstGeom>
        </p:spPr>
      </p:pic>
      <p:sp>
        <p:nvSpPr>
          <p:cNvPr id="15" name="TextBox 14">
            <a:extLst>
              <a:ext uri="{FF2B5EF4-FFF2-40B4-BE49-F238E27FC236}">
                <a16:creationId xmlns:a16="http://schemas.microsoft.com/office/drawing/2014/main" id="{E26D77F6-ADD1-D381-BE10-3F3D585C8CC8}"/>
              </a:ext>
            </a:extLst>
          </p:cNvPr>
          <p:cNvSpPr txBox="1"/>
          <p:nvPr/>
        </p:nvSpPr>
        <p:spPr>
          <a:xfrm>
            <a:off x="6871447" y="4520510"/>
            <a:ext cx="1306340" cy="307777"/>
          </a:xfrm>
          <a:prstGeom prst="rect">
            <a:avLst/>
          </a:prstGeom>
          <a:noFill/>
        </p:spPr>
        <p:txBody>
          <a:bodyPr wrap="square" rtlCol="0">
            <a:spAutoFit/>
          </a:bodyPr>
          <a:lstStyle/>
          <a:p>
            <a:r>
              <a:rPr lang="en-US" dirty="0"/>
              <a:t>MobileNetV2</a:t>
            </a:r>
          </a:p>
        </p:txBody>
      </p:sp>
    </p:spTree>
    <p:extLst>
      <p:ext uri="{BB962C8B-B14F-4D97-AF65-F5344CB8AC3E}">
        <p14:creationId xmlns:p14="http://schemas.microsoft.com/office/powerpoint/2010/main" val="333091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7200" dirty="0">
                <a:solidFill>
                  <a:srgbClr val="7ECEFD"/>
                </a:solidFill>
                <a:latin typeface="Raleway"/>
                <a:sym typeface="Raleway"/>
              </a:rPr>
              <a:t>      </a:t>
            </a:r>
            <a:r>
              <a:rPr lang="en" sz="7200" dirty="0">
                <a:solidFill>
                  <a:srgbClr val="00B0F0"/>
                </a:solidFill>
                <a:latin typeface="Raleway"/>
                <a:sym typeface="Raleway"/>
              </a:rPr>
              <a:t>Introduction</a:t>
            </a:r>
            <a:endParaRPr lang="en-US"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1</a:t>
            </a:r>
          </a:p>
        </p:txBody>
      </p:sp>
    </p:spTree>
    <p:extLst>
      <p:ext uri="{BB962C8B-B14F-4D97-AF65-F5344CB8AC3E}">
        <p14:creationId xmlns:p14="http://schemas.microsoft.com/office/powerpoint/2010/main" val="3807774164"/>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4000" dirty="0">
                <a:solidFill>
                  <a:srgbClr val="00B0F0"/>
                </a:solidFill>
                <a:latin typeface="Raleway"/>
                <a:sym typeface="Raleway"/>
              </a:rPr>
              <a:t>          Model statistics</a:t>
            </a:r>
            <a:endParaRPr lang="en-US" sz="40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8</a:t>
            </a:r>
          </a:p>
        </p:txBody>
      </p:sp>
    </p:spTree>
    <p:extLst>
      <p:ext uri="{BB962C8B-B14F-4D97-AF65-F5344CB8AC3E}">
        <p14:creationId xmlns:p14="http://schemas.microsoft.com/office/powerpoint/2010/main" val="230315383"/>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 sz="3200" dirty="0">
                <a:solidFill>
                  <a:srgbClr val="00B0F0"/>
                </a:solidFill>
                <a:latin typeface="Raleway"/>
                <a:sym typeface="Raleway"/>
              </a:rPr>
              <a:t>Model statistics (</a:t>
            </a:r>
            <a:r>
              <a:rPr lang="en" sz="3200" dirty="0">
                <a:solidFill>
                  <a:srgbClr val="00B0F0"/>
                </a:solidFill>
                <a:latin typeface="+mn-lt"/>
                <a:sym typeface="Raleway"/>
              </a:rPr>
              <a:t>VGG</a:t>
            </a:r>
            <a:r>
              <a:rPr lang="en" sz="3200" dirty="0">
                <a:solidFill>
                  <a:srgbClr val="00B0F0"/>
                </a:solidFill>
                <a:latin typeface="Raleway"/>
                <a:sym typeface="Raleway"/>
              </a:rPr>
              <a:t>-</a:t>
            </a:r>
            <a:r>
              <a:rPr lang="en" sz="3200" dirty="0">
                <a:solidFill>
                  <a:srgbClr val="00B0F0"/>
                </a:solidFill>
                <a:latin typeface="Arial" panose="020B0604020202020204" pitchFamily="34" charset="0"/>
                <a:cs typeface="Arial" panose="020B0604020202020204" pitchFamily="34" charset="0"/>
                <a:sym typeface="Raleway"/>
              </a:rPr>
              <a:t>19</a:t>
            </a:r>
            <a:r>
              <a:rPr lang="en" sz="3200" dirty="0">
                <a:solidFill>
                  <a:srgbClr val="00B0F0"/>
                </a:solidFill>
                <a:sym typeface="Raleway"/>
              </a:rPr>
              <a:t>)</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2264E99-05D2-9944-C77D-AC893A5C34DD}"/>
              </a:ext>
            </a:extLst>
          </p:cNvPr>
          <p:cNvPicPr>
            <a:picLocks noChangeAspect="1"/>
          </p:cNvPicPr>
          <p:nvPr/>
        </p:nvPicPr>
        <p:blipFill>
          <a:blip r:embed="rId3"/>
          <a:stretch>
            <a:fillRect/>
          </a:stretch>
        </p:blipFill>
        <p:spPr>
          <a:xfrm>
            <a:off x="670936" y="1276605"/>
            <a:ext cx="3337604" cy="2503203"/>
          </a:xfrm>
          <a:prstGeom prst="rect">
            <a:avLst/>
          </a:prstGeom>
        </p:spPr>
      </p:pic>
      <p:pic>
        <p:nvPicPr>
          <p:cNvPr id="6" name="Picture 5">
            <a:extLst>
              <a:ext uri="{FF2B5EF4-FFF2-40B4-BE49-F238E27FC236}">
                <a16:creationId xmlns:a16="http://schemas.microsoft.com/office/drawing/2014/main" id="{8492FA42-913D-2E54-7448-C592EAD14495}"/>
              </a:ext>
            </a:extLst>
          </p:cNvPr>
          <p:cNvPicPr>
            <a:picLocks noChangeAspect="1"/>
          </p:cNvPicPr>
          <p:nvPr/>
        </p:nvPicPr>
        <p:blipFill>
          <a:blip r:embed="rId4"/>
          <a:stretch>
            <a:fillRect/>
          </a:stretch>
        </p:blipFill>
        <p:spPr>
          <a:xfrm>
            <a:off x="4726641" y="2743178"/>
            <a:ext cx="3225934" cy="1790637"/>
          </a:xfrm>
          <a:prstGeom prst="rect">
            <a:avLst/>
          </a:prstGeom>
        </p:spPr>
      </p:pic>
      <p:pic>
        <p:nvPicPr>
          <p:cNvPr id="8" name="Picture 7">
            <a:extLst>
              <a:ext uri="{FF2B5EF4-FFF2-40B4-BE49-F238E27FC236}">
                <a16:creationId xmlns:a16="http://schemas.microsoft.com/office/drawing/2014/main" id="{74C09734-7B51-B3B9-FE7F-942ED87DCD01}"/>
              </a:ext>
            </a:extLst>
          </p:cNvPr>
          <p:cNvPicPr>
            <a:picLocks noChangeAspect="1"/>
          </p:cNvPicPr>
          <p:nvPr/>
        </p:nvPicPr>
        <p:blipFill>
          <a:blip r:embed="rId5"/>
          <a:stretch>
            <a:fillRect/>
          </a:stretch>
        </p:blipFill>
        <p:spPr>
          <a:xfrm>
            <a:off x="5269521" y="838858"/>
            <a:ext cx="1776738" cy="437747"/>
          </a:xfrm>
          <a:prstGeom prst="rect">
            <a:avLst/>
          </a:prstGeom>
        </p:spPr>
      </p:pic>
      <p:pic>
        <p:nvPicPr>
          <p:cNvPr id="10" name="Picture 9">
            <a:extLst>
              <a:ext uri="{FF2B5EF4-FFF2-40B4-BE49-F238E27FC236}">
                <a16:creationId xmlns:a16="http://schemas.microsoft.com/office/drawing/2014/main" id="{95A21BB0-C9AA-260D-CE9A-D6B39FA44585}"/>
              </a:ext>
            </a:extLst>
          </p:cNvPr>
          <p:cNvPicPr>
            <a:picLocks noChangeAspect="1"/>
          </p:cNvPicPr>
          <p:nvPr/>
        </p:nvPicPr>
        <p:blipFill>
          <a:blip r:embed="rId6"/>
          <a:stretch>
            <a:fillRect/>
          </a:stretch>
        </p:blipFill>
        <p:spPr>
          <a:xfrm>
            <a:off x="5423332" y="1232517"/>
            <a:ext cx="1152280" cy="1450150"/>
          </a:xfrm>
          <a:prstGeom prst="rect">
            <a:avLst/>
          </a:prstGeom>
        </p:spPr>
      </p:pic>
    </p:spTree>
    <p:extLst>
      <p:ext uri="{BB962C8B-B14F-4D97-AF65-F5344CB8AC3E}">
        <p14:creationId xmlns:p14="http://schemas.microsoft.com/office/powerpoint/2010/main" val="347851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 sz="3200" dirty="0">
                <a:solidFill>
                  <a:srgbClr val="00B0F0"/>
                </a:solidFill>
                <a:latin typeface="Raleway"/>
                <a:sym typeface="Raleway"/>
              </a:rPr>
              <a:t>Model statistics (</a:t>
            </a:r>
            <a:r>
              <a:rPr lang="en" dirty="0">
                <a:solidFill>
                  <a:srgbClr val="00B0F0"/>
                </a:solidFill>
                <a:latin typeface="+mn-lt"/>
              </a:rPr>
              <a:t>ResNet-50V2</a:t>
            </a:r>
            <a:r>
              <a:rPr lang="en" sz="3200" dirty="0">
                <a:solidFill>
                  <a:srgbClr val="00B0F0"/>
                </a:solidFill>
                <a:sym typeface="Raleway"/>
              </a:rPr>
              <a:t>)</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2264E99-05D2-9944-C77D-AC893A5C34DD}"/>
              </a:ext>
            </a:extLst>
          </p:cNvPr>
          <p:cNvPicPr>
            <a:picLocks noChangeAspect="1"/>
          </p:cNvPicPr>
          <p:nvPr/>
        </p:nvPicPr>
        <p:blipFill>
          <a:blip r:embed="rId3"/>
          <a:srcRect/>
          <a:stretch/>
        </p:blipFill>
        <p:spPr>
          <a:xfrm>
            <a:off x="1059436" y="1494531"/>
            <a:ext cx="2584717" cy="2191667"/>
          </a:xfrm>
          <a:prstGeom prst="rect">
            <a:avLst/>
          </a:prstGeom>
        </p:spPr>
      </p:pic>
      <p:pic>
        <p:nvPicPr>
          <p:cNvPr id="6" name="Picture 5">
            <a:extLst>
              <a:ext uri="{FF2B5EF4-FFF2-40B4-BE49-F238E27FC236}">
                <a16:creationId xmlns:a16="http://schemas.microsoft.com/office/drawing/2014/main" id="{8492FA42-913D-2E54-7448-C592EAD14495}"/>
              </a:ext>
            </a:extLst>
          </p:cNvPr>
          <p:cNvPicPr>
            <a:picLocks noChangeAspect="1"/>
          </p:cNvPicPr>
          <p:nvPr/>
        </p:nvPicPr>
        <p:blipFill>
          <a:blip r:embed="rId4"/>
          <a:srcRect/>
          <a:stretch/>
        </p:blipFill>
        <p:spPr>
          <a:xfrm>
            <a:off x="4726641" y="2815281"/>
            <a:ext cx="3225934" cy="1646430"/>
          </a:xfrm>
          <a:prstGeom prst="rect">
            <a:avLst/>
          </a:prstGeom>
        </p:spPr>
      </p:pic>
      <p:pic>
        <p:nvPicPr>
          <p:cNvPr id="8" name="Picture 7">
            <a:extLst>
              <a:ext uri="{FF2B5EF4-FFF2-40B4-BE49-F238E27FC236}">
                <a16:creationId xmlns:a16="http://schemas.microsoft.com/office/drawing/2014/main" id="{74C09734-7B51-B3B9-FE7F-942ED87DCD01}"/>
              </a:ext>
            </a:extLst>
          </p:cNvPr>
          <p:cNvPicPr>
            <a:picLocks noChangeAspect="1"/>
          </p:cNvPicPr>
          <p:nvPr/>
        </p:nvPicPr>
        <p:blipFill>
          <a:blip r:embed="rId5"/>
          <a:stretch>
            <a:fillRect/>
          </a:stretch>
        </p:blipFill>
        <p:spPr>
          <a:xfrm>
            <a:off x="5269521" y="838858"/>
            <a:ext cx="1776738" cy="437747"/>
          </a:xfrm>
          <a:prstGeom prst="rect">
            <a:avLst/>
          </a:prstGeom>
        </p:spPr>
      </p:pic>
      <p:pic>
        <p:nvPicPr>
          <p:cNvPr id="10" name="Picture 9">
            <a:extLst>
              <a:ext uri="{FF2B5EF4-FFF2-40B4-BE49-F238E27FC236}">
                <a16:creationId xmlns:a16="http://schemas.microsoft.com/office/drawing/2014/main" id="{95A21BB0-C9AA-260D-CE9A-D6B39FA44585}"/>
              </a:ext>
            </a:extLst>
          </p:cNvPr>
          <p:cNvPicPr>
            <a:picLocks noChangeAspect="1"/>
          </p:cNvPicPr>
          <p:nvPr/>
        </p:nvPicPr>
        <p:blipFill>
          <a:blip r:embed="rId6"/>
          <a:stretch>
            <a:fillRect/>
          </a:stretch>
        </p:blipFill>
        <p:spPr>
          <a:xfrm>
            <a:off x="5423332" y="1232517"/>
            <a:ext cx="1152280" cy="1450150"/>
          </a:xfrm>
          <a:prstGeom prst="rect">
            <a:avLst/>
          </a:prstGeom>
        </p:spPr>
      </p:pic>
    </p:spTree>
    <p:extLst>
      <p:ext uri="{BB962C8B-B14F-4D97-AF65-F5344CB8AC3E}">
        <p14:creationId xmlns:p14="http://schemas.microsoft.com/office/powerpoint/2010/main" val="603611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27081" y="81020"/>
            <a:ext cx="7628100" cy="857400"/>
          </a:xfrm>
          <a:prstGeom prst="rect">
            <a:avLst/>
          </a:prstGeom>
        </p:spPr>
        <p:txBody>
          <a:bodyPr spcFirstLastPara="1" wrap="square" lIns="91425" tIns="91425" rIns="91425" bIns="91425" anchor="b" anchorCtr="0">
            <a:noAutofit/>
          </a:bodyPr>
          <a:lstStyle/>
          <a:p>
            <a:r>
              <a:rPr lang="en" sz="3200" dirty="0">
                <a:solidFill>
                  <a:srgbClr val="00B0F0"/>
                </a:solidFill>
                <a:latin typeface="Raleway"/>
                <a:sym typeface="Raleway"/>
              </a:rPr>
              <a:t>Model statistics (</a:t>
            </a:r>
            <a:r>
              <a:rPr lang="en" dirty="0">
                <a:solidFill>
                  <a:srgbClr val="00B0F0"/>
                </a:solidFill>
                <a:latin typeface="+mn-lt"/>
              </a:rPr>
              <a:t>MobileNetV2</a:t>
            </a:r>
            <a:r>
              <a:rPr lang="en" sz="3200" dirty="0">
                <a:solidFill>
                  <a:srgbClr val="00B0F0"/>
                </a:solidFill>
                <a:sym typeface="Raleway"/>
              </a:rPr>
              <a:t>)</a:t>
            </a:r>
            <a:endParaRPr dirty="0">
              <a:solidFill>
                <a:srgbClr val="00B0F0"/>
              </a:solidFill>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69915"/>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2264E99-05D2-9944-C77D-AC893A5C34DD}"/>
              </a:ext>
            </a:extLst>
          </p:cNvPr>
          <p:cNvPicPr>
            <a:picLocks noChangeAspect="1"/>
          </p:cNvPicPr>
          <p:nvPr/>
        </p:nvPicPr>
        <p:blipFill>
          <a:blip r:embed="rId3"/>
          <a:srcRect/>
          <a:stretch/>
        </p:blipFill>
        <p:spPr>
          <a:xfrm>
            <a:off x="911517" y="1465911"/>
            <a:ext cx="2948905" cy="2211678"/>
          </a:xfrm>
          <a:prstGeom prst="rect">
            <a:avLst/>
          </a:prstGeom>
        </p:spPr>
      </p:pic>
      <p:pic>
        <p:nvPicPr>
          <p:cNvPr id="6" name="Picture 5">
            <a:extLst>
              <a:ext uri="{FF2B5EF4-FFF2-40B4-BE49-F238E27FC236}">
                <a16:creationId xmlns:a16="http://schemas.microsoft.com/office/drawing/2014/main" id="{8492FA42-913D-2E54-7448-C592EAD14495}"/>
              </a:ext>
            </a:extLst>
          </p:cNvPr>
          <p:cNvPicPr>
            <a:picLocks noChangeAspect="1"/>
          </p:cNvPicPr>
          <p:nvPr/>
        </p:nvPicPr>
        <p:blipFill>
          <a:blip r:embed="rId4"/>
          <a:srcRect/>
          <a:stretch/>
        </p:blipFill>
        <p:spPr>
          <a:xfrm>
            <a:off x="4730908" y="2815281"/>
            <a:ext cx="3217399" cy="1646430"/>
          </a:xfrm>
          <a:prstGeom prst="rect">
            <a:avLst/>
          </a:prstGeom>
        </p:spPr>
      </p:pic>
      <p:pic>
        <p:nvPicPr>
          <p:cNvPr id="8" name="Picture 7">
            <a:extLst>
              <a:ext uri="{FF2B5EF4-FFF2-40B4-BE49-F238E27FC236}">
                <a16:creationId xmlns:a16="http://schemas.microsoft.com/office/drawing/2014/main" id="{74C09734-7B51-B3B9-FE7F-942ED87DCD01}"/>
              </a:ext>
            </a:extLst>
          </p:cNvPr>
          <p:cNvPicPr>
            <a:picLocks noChangeAspect="1"/>
          </p:cNvPicPr>
          <p:nvPr/>
        </p:nvPicPr>
        <p:blipFill>
          <a:blip r:embed="rId5"/>
          <a:stretch>
            <a:fillRect/>
          </a:stretch>
        </p:blipFill>
        <p:spPr>
          <a:xfrm>
            <a:off x="5269521" y="838858"/>
            <a:ext cx="1776738" cy="437747"/>
          </a:xfrm>
          <a:prstGeom prst="rect">
            <a:avLst/>
          </a:prstGeom>
        </p:spPr>
      </p:pic>
      <p:pic>
        <p:nvPicPr>
          <p:cNvPr id="10" name="Picture 9">
            <a:extLst>
              <a:ext uri="{FF2B5EF4-FFF2-40B4-BE49-F238E27FC236}">
                <a16:creationId xmlns:a16="http://schemas.microsoft.com/office/drawing/2014/main" id="{95A21BB0-C9AA-260D-CE9A-D6B39FA44585}"/>
              </a:ext>
            </a:extLst>
          </p:cNvPr>
          <p:cNvPicPr>
            <a:picLocks noChangeAspect="1"/>
          </p:cNvPicPr>
          <p:nvPr/>
        </p:nvPicPr>
        <p:blipFill>
          <a:blip r:embed="rId6"/>
          <a:stretch>
            <a:fillRect/>
          </a:stretch>
        </p:blipFill>
        <p:spPr>
          <a:xfrm>
            <a:off x="5423332" y="1232517"/>
            <a:ext cx="1152280" cy="1450150"/>
          </a:xfrm>
          <a:prstGeom prst="rect">
            <a:avLst/>
          </a:prstGeom>
        </p:spPr>
      </p:pic>
    </p:spTree>
    <p:extLst>
      <p:ext uri="{BB962C8B-B14F-4D97-AF65-F5344CB8AC3E}">
        <p14:creationId xmlns:p14="http://schemas.microsoft.com/office/powerpoint/2010/main" val="3450808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7ECEFD"/>
                </a:solidFill>
                <a:latin typeface="Raleway"/>
                <a:sym typeface="Raleway"/>
              </a:rPr>
              <a:t>      </a:t>
            </a:r>
            <a:r>
              <a:rPr lang="en-US" sz="7200" dirty="0">
                <a:solidFill>
                  <a:srgbClr val="00B0F0"/>
                </a:solidFill>
                <a:latin typeface="Raleway"/>
                <a:sym typeface="Raleway"/>
              </a:rPr>
              <a:t>Conclusion</a:t>
            </a:r>
            <a:endParaRPr lang="en-US"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9</a:t>
            </a:r>
          </a:p>
        </p:txBody>
      </p:sp>
    </p:spTree>
    <p:extLst>
      <p:ext uri="{BB962C8B-B14F-4D97-AF65-F5344CB8AC3E}">
        <p14:creationId xmlns:p14="http://schemas.microsoft.com/office/powerpoint/2010/main" val="280900796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328279" y="212703"/>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Conclusion</a:t>
            </a:r>
            <a:endParaRPr dirty="0">
              <a:solidFill>
                <a:srgbClr val="00B0F0"/>
              </a:solidFill>
            </a:endParaRPr>
          </a:p>
        </p:txBody>
      </p:sp>
      <p:sp>
        <p:nvSpPr>
          <p:cNvPr id="94" name="Google Shape;94;p13"/>
          <p:cNvSpPr txBox="1"/>
          <p:nvPr/>
        </p:nvSpPr>
        <p:spPr>
          <a:xfrm>
            <a:off x="961575" y="1170740"/>
            <a:ext cx="7492350" cy="2802019"/>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We discuss the challenges faced by these systems and then analyze three </a:t>
            </a:r>
            <a:r>
              <a:rPr lang="en-US" sz="1200" dirty="0" err="1">
                <a:solidFill>
                  <a:schemeClr val="tx1">
                    <a:lumMod val="50000"/>
                  </a:schemeClr>
                </a:solidFill>
                <a:latin typeface="Lato"/>
                <a:ea typeface="Lato"/>
                <a:cs typeface="Lato"/>
                <a:sym typeface="Lato"/>
              </a:rPr>
              <a:t>Keras</a:t>
            </a:r>
            <a:r>
              <a:rPr lang="en-US" sz="1200" dirty="0">
                <a:solidFill>
                  <a:schemeClr val="tx1">
                    <a:lumMod val="50000"/>
                  </a:schemeClr>
                </a:solidFill>
                <a:latin typeface="Lato"/>
                <a:ea typeface="Lato"/>
                <a:cs typeface="Lato"/>
                <a:sym typeface="Lato"/>
              </a:rPr>
              <a:t> applications performance and accuracy. We test Bangladeshi people faces on our model and got good performance. The facial expression recognition system proposed in this research is based on the mapping of behavioral and physiological biometric factors and provides a strong face recognition model.</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354087"/>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599030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348451" y="165644"/>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Future Work</a:t>
            </a:r>
            <a:endParaRPr dirty="0">
              <a:solidFill>
                <a:srgbClr val="00B0F0"/>
              </a:solidFill>
            </a:endParaRPr>
          </a:p>
        </p:txBody>
      </p:sp>
      <p:sp>
        <p:nvSpPr>
          <p:cNvPr id="94" name="Google Shape;94;p13"/>
          <p:cNvSpPr txBox="1"/>
          <p:nvPr/>
        </p:nvSpPr>
        <p:spPr>
          <a:xfrm>
            <a:off x="825825" y="1170740"/>
            <a:ext cx="7492350" cy="2802019"/>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We achieved an accuracy of around 92.89 % in our research, which is not terrible when compared to the previous models.</a:t>
            </a:r>
          </a:p>
          <a:p>
            <a:pPr marL="228600" lvl="0" indent="-228600" algn="just">
              <a:spcBef>
                <a:spcPts val="600"/>
              </a:spcBef>
              <a:buClr>
                <a:schemeClr val="dk1"/>
              </a:buClr>
              <a:buSzPts val="1100"/>
              <a:buFont typeface="Wingdings" panose="05000000000000000000" pitchFamily="2" charset="2"/>
              <a:buChar char="Ø"/>
            </a:pPr>
            <a:r>
              <a:rPr lang="en-US" sz="1200" dirty="0">
                <a:solidFill>
                  <a:schemeClr val="tx1">
                    <a:lumMod val="50000"/>
                  </a:schemeClr>
                </a:solidFill>
                <a:latin typeface="Lato"/>
                <a:ea typeface="Lato"/>
                <a:cs typeface="Lato"/>
                <a:sym typeface="Lato"/>
              </a:rPr>
              <a:t>But we need to improve in specific areas like-</a:t>
            </a:r>
          </a:p>
          <a:p>
            <a:pPr lvl="2" algn="just">
              <a:spcBef>
                <a:spcPts val="600"/>
              </a:spcBef>
              <a:buClr>
                <a:schemeClr val="dk1"/>
              </a:buClr>
              <a:buSzPts val="1100"/>
            </a:pPr>
            <a:r>
              <a:rPr lang="en-US" sz="1200" dirty="0">
                <a:solidFill>
                  <a:schemeClr val="tx1">
                    <a:lumMod val="50000"/>
                  </a:schemeClr>
                </a:solidFill>
                <a:latin typeface="Lato"/>
                <a:ea typeface="Lato"/>
                <a:cs typeface="Lato"/>
                <a:sym typeface="Lato"/>
              </a:rPr>
              <a:t>                   • number and configuration of convolutional layers </a:t>
            </a:r>
          </a:p>
          <a:p>
            <a:pPr lvl="2" algn="just">
              <a:spcBef>
                <a:spcPts val="600"/>
              </a:spcBef>
              <a:buClr>
                <a:schemeClr val="dk1"/>
              </a:buClr>
              <a:buSzPts val="1100"/>
            </a:pPr>
            <a:r>
              <a:rPr lang="en-US" sz="1200" dirty="0">
                <a:solidFill>
                  <a:schemeClr val="tx1">
                    <a:lumMod val="50000"/>
                  </a:schemeClr>
                </a:solidFill>
                <a:latin typeface="Lato"/>
                <a:ea typeface="Lato"/>
                <a:cs typeface="Lato"/>
                <a:sym typeface="Lato"/>
              </a:rPr>
              <a:t>                   • number and configuration of dense layers </a:t>
            </a:r>
          </a:p>
          <a:p>
            <a:pPr lvl="2" algn="just">
              <a:spcBef>
                <a:spcPts val="600"/>
              </a:spcBef>
              <a:buClr>
                <a:schemeClr val="dk1"/>
              </a:buClr>
              <a:buSzPts val="1100"/>
            </a:pPr>
            <a:r>
              <a:rPr lang="en-US" sz="1200" dirty="0">
                <a:solidFill>
                  <a:schemeClr val="tx1">
                    <a:lumMod val="50000"/>
                  </a:schemeClr>
                </a:solidFill>
                <a:latin typeface="Lato"/>
                <a:ea typeface="Lato"/>
                <a:cs typeface="Lato"/>
                <a:sym typeface="Lato"/>
              </a:rPr>
              <a:t>                   • dropout percentage in dense layers </a:t>
            </a:r>
          </a:p>
          <a:p>
            <a:pPr lvl="2"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228600" lvl="0" indent="-228600" algn="just">
              <a:spcBef>
                <a:spcPts val="600"/>
              </a:spcBef>
              <a:buClr>
                <a:schemeClr val="dk1"/>
              </a:buClr>
              <a:buSzPts val="1100"/>
              <a:buFont typeface="Wingdings" panose="05000000000000000000" pitchFamily="2" charset="2"/>
              <a:buChar char="Ø"/>
            </a:pPr>
            <a:r>
              <a:rPr lang="en-US" sz="1200" dirty="0">
                <a:solidFill>
                  <a:schemeClr val="tx1">
                    <a:lumMod val="50000"/>
                  </a:schemeClr>
                </a:solidFill>
                <a:latin typeface="Lato"/>
                <a:ea typeface="Lato"/>
                <a:cs typeface="Lato"/>
                <a:sym typeface="Lato"/>
              </a:rPr>
              <a:t>We will also like to work on and compare neutral performance of three emotion recognition APIs namely             </a:t>
            </a:r>
            <a:r>
              <a:rPr lang="en-US" sz="1200" dirty="0" err="1">
                <a:solidFill>
                  <a:schemeClr val="tx1">
                    <a:lumMod val="50000"/>
                  </a:schemeClr>
                </a:solidFill>
                <a:latin typeface="Lato"/>
                <a:ea typeface="Lato"/>
                <a:cs typeface="Lato"/>
                <a:sym typeface="Lato"/>
              </a:rPr>
              <a:t>Sightcorp</a:t>
            </a:r>
            <a:r>
              <a:rPr lang="en-US" sz="1200" dirty="0">
                <a:solidFill>
                  <a:schemeClr val="tx1">
                    <a:lumMod val="50000"/>
                  </a:schemeClr>
                </a:solidFill>
                <a:latin typeface="Lato"/>
                <a:ea typeface="Lato"/>
                <a:cs typeface="Lato"/>
                <a:sym typeface="Lato"/>
              </a:rPr>
              <a:t>, Kairos AR, </a:t>
            </a:r>
            <a:r>
              <a:rPr lang="en-US" sz="1200" dirty="0" err="1">
                <a:solidFill>
                  <a:schemeClr val="tx1">
                    <a:lumMod val="50000"/>
                  </a:schemeClr>
                </a:solidFill>
                <a:latin typeface="Lato"/>
                <a:ea typeface="Lato"/>
                <a:cs typeface="Lato"/>
                <a:sym typeface="Lato"/>
              </a:rPr>
              <a:t>SkyBiometry</a:t>
            </a:r>
            <a:r>
              <a:rPr lang="en-US" sz="1200" dirty="0">
                <a:solidFill>
                  <a:schemeClr val="tx1">
                    <a:lumMod val="50000"/>
                  </a:schemeClr>
                </a:solidFill>
                <a:latin typeface="Lato"/>
                <a:ea typeface="Lato"/>
                <a:cs typeface="Lato"/>
                <a:sym typeface="Lato"/>
              </a:rPr>
              <a:t> in future.</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333913"/>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826257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94671" y="44614"/>
            <a:ext cx="7628100" cy="857400"/>
          </a:xfrm>
          <a:prstGeom prst="rect">
            <a:avLst/>
          </a:prstGeom>
        </p:spPr>
        <p:txBody>
          <a:bodyPr spcFirstLastPara="1" wrap="square" lIns="91425" tIns="91425" rIns="91425" bIns="91425" anchor="b" anchorCtr="0">
            <a:noAutofit/>
          </a:bodyPr>
          <a:lstStyle/>
          <a:p>
            <a:r>
              <a:rPr lang="en-US" dirty="0">
                <a:solidFill>
                  <a:srgbClr val="00B0F0"/>
                </a:solidFill>
              </a:rPr>
              <a:t>References</a:t>
            </a:r>
            <a:endParaRPr dirty="0">
              <a:solidFill>
                <a:srgbClr val="00B0F0"/>
              </a:solidFill>
            </a:endParaRPr>
          </a:p>
        </p:txBody>
      </p:sp>
      <p:sp>
        <p:nvSpPr>
          <p:cNvPr id="94" name="Google Shape;94;p13"/>
          <p:cNvSpPr txBox="1"/>
          <p:nvPr/>
        </p:nvSpPr>
        <p:spPr>
          <a:xfrm>
            <a:off x="907783" y="1232023"/>
            <a:ext cx="7492350" cy="2802019"/>
          </a:xfrm>
          <a:prstGeom prst="rect">
            <a:avLst/>
          </a:prstGeom>
          <a:noFill/>
          <a:ln>
            <a:noFill/>
          </a:ln>
        </p:spPr>
        <p:txBody>
          <a:bodyPr spcFirstLastPara="1" wrap="square" lIns="91425" tIns="91425" rIns="91425" bIns="91425" anchor="t" anchorCtr="0">
            <a:noAutofit/>
          </a:bodyPr>
          <a:lstStyle/>
          <a:p>
            <a:pPr marL="342900" indent="-342900">
              <a:buFont typeface="+mj-lt"/>
              <a:buAutoNum type="arabicPeriod"/>
            </a:pPr>
            <a:r>
              <a:rPr lang="en-US" sz="1200" dirty="0">
                <a:latin typeface="Centaur" panose="02030504050205020304" pitchFamily="18" charset="0"/>
              </a:rPr>
              <a:t>Shuang Liu, Dahua Li*, Qiang Gao and Yu Song, “Facial Emotion Recognition Based on Convolutional Neural Network”, in IEEE 2020 Chinese Automation Congress (CAC), 6-8 Nov. 2020</a:t>
            </a:r>
          </a:p>
          <a:p>
            <a:pPr marL="342900" indent="-342900">
              <a:buFont typeface="+mj-lt"/>
              <a:buAutoNum type="arabicPeriod"/>
            </a:pPr>
            <a:endParaRPr lang="en-US" sz="1200" dirty="0">
              <a:latin typeface="Centaur" panose="02030504050205020304" pitchFamily="18" charset="0"/>
            </a:endParaRPr>
          </a:p>
          <a:p>
            <a:pPr marL="342900" indent="-342900">
              <a:buFont typeface="+mj-lt"/>
              <a:buAutoNum type="arabicPeriod"/>
            </a:pPr>
            <a:r>
              <a:rPr lang="en-US" sz="1200" dirty="0">
                <a:latin typeface="Centaur" panose="02030504050205020304" pitchFamily="18" charset="0"/>
              </a:rPr>
              <a:t>Ranjana.S.Jadhav, Premanand Ghadekar, “Content Based Facial Emotion Recognition Model using Machine Learning Algorithm.”, in IEEE 2018 International Conference on Advanced Computation and Telecommunication (ICACAT), 8-29 Dec. 2018</a:t>
            </a:r>
          </a:p>
          <a:p>
            <a:pPr marL="342900" indent="-342900">
              <a:buFont typeface="+mj-lt"/>
              <a:buAutoNum type="arabicPeriod"/>
            </a:pPr>
            <a:endParaRPr lang="en-US" sz="1200" dirty="0">
              <a:latin typeface="Centaur" panose="02030504050205020304" pitchFamily="18" charset="0"/>
            </a:endParaRPr>
          </a:p>
          <a:p>
            <a:pPr marL="342900" indent="-342900">
              <a:buFont typeface="+mj-lt"/>
              <a:buAutoNum type="arabicPeriod"/>
            </a:pPr>
            <a:r>
              <a:rPr lang="en-US" sz="1200" dirty="0">
                <a:latin typeface="Centaur" panose="02030504050205020304" pitchFamily="18" charset="0"/>
              </a:rPr>
              <a:t>Burhanudin Ramdhani, Esmeralda C. Djamal*, Ridwan Ilyas, “Convolutional Neural   Networks Models for Facial Expression Recognition”, in IEEE 2018 International Symposium on Advanced Intelligent Informatics (SAIN), 16-17 NOV. 2018</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2" name="Rectangle 1">
            <a:extLst>
              <a:ext uri="{FF2B5EF4-FFF2-40B4-BE49-F238E27FC236}">
                <a16:creationId xmlns:a16="http://schemas.microsoft.com/office/drawing/2014/main" id="{E3B0E5E5-7CE5-6D48-92EA-9F7718B19F4C}"/>
              </a:ext>
            </a:extLst>
          </p:cNvPr>
          <p:cNvSpPr/>
          <p:nvPr/>
        </p:nvSpPr>
        <p:spPr>
          <a:xfrm>
            <a:off x="1" y="219620"/>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20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ctrTitle" idx="4294967295"/>
          </p:nvPr>
        </p:nvSpPr>
        <p:spPr>
          <a:xfrm>
            <a:off x="916025" y="72609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2"/>
                </a:solidFill>
              </a:rPr>
              <a:t>Thanks!</a:t>
            </a:r>
            <a:endParaRPr sz="6000">
              <a:solidFill>
                <a:schemeClr val="accent2"/>
              </a:solidFill>
            </a:endParaRPr>
          </a:p>
        </p:txBody>
      </p:sp>
      <p:sp>
        <p:nvSpPr>
          <p:cNvPr id="357" name="Google Shape;357;p34"/>
          <p:cNvSpPr txBox="1">
            <a:spLocks noGrp="1"/>
          </p:cNvSpPr>
          <p:nvPr>
            <p:ph type="subTitle" idx="4294967295"/>
          </p:nvPr>
        </p:nvSpPr>
        <p:spPr>
          <a:xfrm>
            <a:off x="916025" y="1754213"/>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a:solidFill>
                  <a:schemeClr val="lt1"/>
                </a:solidFill>
              </a:rPr>
              <a:t>Any questions?</a:t>
            </a:r>
            <a:endParaRPr sz="4800" b="1">
              <a:solidFill>
                <a:schemeClr val="lt1"/>
              </a:solidFill>
            </a:endParaRPr>
          </a:p>
        </p:txBody>
      </p:sp>
      <p:sp>
        <p:nvSpPr>
          <p:cNvPr id="359" name="Google Shape;359;p3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434588"/>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Introduction</a:t>
            </a:r>
            <a:endParaRPr dirty="0">
              <a:solidFill>
                <a:srgbClr val="00B0F0"/>
              </a:solidFill>
            </a:endParaRPr>
          </a:p>
        </p:txBody>
      </p:sp>
      <p:sp>
        <p:nvSpPr>
          <p:cNvPr id="94" name="Google Shape;94;p13"/>
          <p:cNvSpPr txBox="1"/>
          <p:nvPr/>
        </p:nvSpPr>
        <p:spPr>
          <a:xfrm>
            <a:off x="893700" y="2998694"/>
            <a:ext cx="7492350" cy="1326725"/>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r>
              <a:rPr lang="en-US" sz="1200" dirty="0">
                <a:solidFill>
                  <a:schemeClr val="tx1">
                    <a:lumMod val="50000"/>
                  </a:schemeClr>
                </a:solidFill>
                <a:latin typeface="Lato"/>
                <a:ea typeface="Lato"/>
                <a:cs typeface="Lato"/>
                <a:sym typeface="Lato"/>
              </a:rPr>
              <a:t>Human Emotion is an interesting mixture of psychology and technology. One of the main approaches to the </a:t>
            </a:r>
          </a:p>
          <a:p>
            <a:pPr lvl="0" algn="just">
              <a:lnSpc>
                <a:spcPct val="150000"/>
              </a:lnSpc>
              <a:spcBef>
                <a:spcPts val="600"/>
              </a:spcBef>
              <a:buClr>
                <a:schemeClr val="dk1"/>
              </a:buClr>
              <a:buSzPts val="1100"/>
            </a:pPr>
            <a:r>
              <a:rPr lang="en-US" sz="1200" dirty="0">
                <a:solidFill>
                  <a:schemeClr val="tx1">
                    <a:lumMod val="50000"/>
                  </a:schemeClr>
                </a:solidFill>
                <a:latin typeface="Lato"/>
                <a:ea typeface="Lato"/>
                <a:cs typeface="Lato"/>
                <a:sym typeface="Lato"/>
              </a:rPr>
              <a:t>recognition of emotions is the analysis of facial expressions. Basic emotions are considered as anger, fear, disgust, neutral, happiness, sadness and surprise. Emotion Recognition system analyzes facial expressions from videos and photos.</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562523"/>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8B59721-D3D6-07F6-36CC-66CD7146DD7C}"/>
              </a:ext>
            </a:extLst>
          </p:cNvPr>
          <p:cNvPicPr>
            <a:picLocks noChangeAspect="1"/>
          </p:cNvPicPr>
          <p:nvPr/>
        </p:nvPicPr>
        <p:blipFill>
          <a:blip r:embed="rId3"/>
          <a:stretch>
            <a:fillRect/>
          </a:stretch>
        </p:blipFill>
        <p:spPr>
          <a:xfrm>
            <a:off x="3657600" y="1250940"/>
            <a:ext cx="2218765" cy="1664074"/>
          </a:xfrm>
          <a:prstGeom prst="rect">
            <a:avLst/>
          </a:prstGeom>
        </p:spPr>
      </p:pic>
      <p:pic>
        <p:nvPicPr>
          <p:cNvPr id="6" name="Picture 5">
            <a:extLst>
              <a:ext uri="{FF2B5EF4-FFF2-40B4-BE49-F238E27FC236}">
                <a16:creationId xmlns:a16="http://schemas.microsoft.com/office/drawing/2014/main" id="{82316179-9027-4399-A230-7F58516193DC}"/>
              </a:ext>
            </a:extLst>
          </p:cNvPr>
          <p:cNvPicPr>
            <a:picLocks noChangeAspect="1"/>
          </p:cNvPicPr>
          <p:nvPr/>
        </p:nvPicPr>
        <p:blipFill>
          <a:blip r:embed="rId4"/>
          <a:stretch>
            <a:fillRect/>
          </a:stretch>
        </p:blipFill>
        <p:spPr>
          <a:xfrm>
            <a:off x="746570" y="1447358"/>
            <a:ext cx="2767952" cy="1383976"/>
          </a:xfrm>
          <a:prstGeom prst="rect">
            <a:avLst/>
          </a:prstGeom>
        </p:spPr>
      </p:pic>
      <p:pic>
        <p:nvPicPr>
          <p:cNvPr id="8" name="Picture 7">
            <a:extLst>
              <a:ext uri="{FF2B5EF4-FFF2-40B4-BE49-F238E27FC236}">
                <a16:creationId xmlns:a16="http://schemas.microsoft.com/office/drawing/2014/main" id="{FC8C5771-8E5A-5F79-2A19-F86949F35781}"/>
              </a:ext>
            </a:extLst>
          </p:cNvPr>
          <p:cNvPicPr>
            <a:picLocks noChangeAspect="1"/>
          </p:cNvPicPr>
          <p:nvPr/>
        </p:nvPicPr>
        <p:blipFill>
          <a:blip r:embed="rId5"/>
          <a:stretch>
            <a:fillRect/>
          </a:stretch>
        </p:blipFill>
        <p:spPr>
          <a:xfrm>
            <a:off x="6019443" y="1501819"/>
            <a:ext cx="2412227" cy="1326725"/>
          </a:xfrm>
          <a:prstGeom prst="rect">
            <a:avLst/>
          </a:prstGeom>
        </p:spPr>
      </p:pic>
    </p:spTree>
    <p:extLst>
      <p:ext uri="{BB962C8B-B14F-4D97-AF65-F5344CB8AC3E}">
        <p14:creationId xmlns:p14="http://schemas.microsoft.com/office/powerpoint/2010/main" val="99756825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434588"/>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Motivation</a:t>
            </a:r>
            <a:endParaRPr dirty="0">
              <a:solidFill>
                <a:srgbClr val="00B0F0"/>
              </a:solidFill>
            </a:endParaRPr>
          </a:p>
        </p:txBody>
      </p:sp>
      <p:sp>
        <p:nvSpPr>
          <p:cNvPr id="94" name="Google Shape;94;p13"/>
          <p:cNvSpPr txBox="1"/>
          <p:nvPr/>
        </p:nvSpPr>
        <p:spPr>
          <a:xfrm>
            <a:off x="825825" y="1282423"/>
            <a:ext cx="7492350" cy="2802019"/>
          </a:xfrm>
          <a:prstGeom prst="rect">
            <a:avLst/>
          </a:prstGeom>
          <a:noFill/>
          <a:ln>
            <a:noFill/>
          </a:ln>
        </p:spPr>
        <p:txBody>
          <a:bodyPr spcFirstLastPara="1" wrap="square" lIns="91425" tIns="91425" rIns="91425" bIns="91425" anchor="t" anchorCtr="0">
            <a:noAutofit/>
          </a:bodyPr>
          <a:lstStyle/>
          <a:p>
            <a:pPr lvl="0"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285750" lvl="0" indent="-285750" algn="just">
              <a:spcBef>
                <a:spcPts val="600"/>
              </a:spcBef>
              <a:buClr>
                <a:schemeClr val="dk1"/>
              </a:buClr>
              <a:buSzPts val="1100"/>
              <a:buFont typeface="Wingdings" pitchFamily="2" charset="2"/>
              <a:buChar char="§"/>
            </a:pPr>
            <a:r>
              <a:rPr lang="en-US" sz="1200" dirty="0">
                <a:solidFill>
                  <a:schemeClr val="tx1">
                    <a:lumMod val="50000"/>
                  </a:schemeClr>
                </a:solidFill>
                <a:latin typeface="Lato"/>
                <a:ea typeface="Lato"/>
                <a:cs typeface="Lato"/>
                <a:sym typeface="Lato"/>
              </a:rPr>
              <a:t>According to Gupta and Garg paper, express human emotional states of mind verbal part contributes only 7% , the vocal part contributes 38% and the facial expression contributes 55%. This is one of the reason for working with facial expression.</a:t>
            </a:r>
          </a:p>
          <a:p>
            <a:pPr marL="285750" lvl="0" indent="-285750" algn="just">
              <a:spcBef>
                <a:spcPts val="600"/>
              </a:spcBef>
              <a:buClr>
                <a:schemeClr val="dk1"/>
              </a:buClr>
              <a:buSzPts val="1100"/>
              <a:buFont typeface="Wingdings" pitchFamily="2" charset="2"/>
              <a:buChar char="§"/>
            </a:pPr>
            <a:endParaRPr lang="en-US" sz="1200" dirty="0">
              <a:solidFill>
                <a:schemeClr val="tx1">
                  <a:lumMod val="50000"/>
                </a:schemeClr>
              </a:solidFill>
              <a:latin typeface="Lato"/>
              <a:ea typeface="Lato"/>
              <a:cs typeface="Lato"/>
              <a:sym typeface="Lato"/>
            </a:endParaRPr>
          </a:p>
          <a:p>
            <a:pPr marL="285750" indent="-285750" algn="just">
              <a:spcBef>
                <a:spcPts val="600"/>
              </a:spcBef>
              <a:buClr>
                <a:schemeClr val="dk1"/>
              </a:buClr>
              <a:buSzPts val="1100"/>
              <a:buFont typeface="Wingdings" pitchFamily="2" charset="2"/>
              <a:buChar char="§"/>
            </a:pPr>
            <a:r>
              <a:rPr lang="en-US" sz="1200" dirty="0">
                <a:solidFill>
                  <a:schemeClr val="tx1">
                    <a:lumMod val="50000"/>
                  </a:schemeClr>
                </a:solidFill>
                <a:latin typeface="Lato"/>
                <a:ea typeface="Lato"/>
                <a:cs typeface="Lato"/>
                <a:sym typeface="Lato"/>
              </a:rPr>
              <a:t>Machine learning is a growing subject with lot of potential. For quite some time we had an interest in machine learning. </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562523"/>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737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25825" y="434588"/>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Social &amp; Environmental Impact</a:t>
            </a:r>
            <a:endParaRPr dirty="0">
              <a:solidFill>
                <a:srgbClr val="00B0F0"/>
              </a:solidFill>
            </a:endParaRPr>
          </a:p>
        </p:txBody>
      </p:sp>
      <p:sp>
        <p:nvSpPr>
          <p:cNvPr id="94" name="Google Shape;94;p13"/>
          <p:cNvSpPr txBox="1"/>
          <p:nvPr/>
        </p:nvSpPr>
        <p:spPr>
          <a:xfrm>
            <a:off x="1309640" y="1658121"/>
            <a:ext cx="7492350" cy="2802019"/>
          </a:xfrm>
          <a:prstGeom prst="rect">
            <a:avLst/>
          </a:prstGeom>
          <a:noFill/>
          <a:ln>
            <a:noFill/>
          </a:ln>
        </p:spPr>
        <p:txBody>
          <a:bodyPr spcFirstLastPara="1" wrap="square" lIns="91425" tIns="91425" rIns="91425" bIns="91425" anchor="t" anchorCtr="0">
            <a:noAutofit/>
          </a:bodyPr>
          <a:lstStyle/>
          <a:p>
            <a:pPr marL="171450" lvl="0" indent="-171450" algn="just">
              <a:spcBef>
                <a:spcPts val="600"/>
              </a:spcBef>
              <a:buClr>
                <a:schemeClr val="dk1"/>
              </a:buClr>
              <a:buSzPts val="1100"/>
              <a:buFont typeface="Arial" panose="020B0604020202020204" pitchFamily="34" charset="0"/>
              <a:buChar char="•"/>
            </a:pPr>
            <a:r>
              <a:rPr lang="en-US" sz="1300" dirty="0">
                <a:solidFill>
                  <a:schemeClr val="tx1">
                    <a:lumMod val="50000"/>
                  </a:schemeClr>
                </a:solidFill>
                <a:latin typeface="Lato"/>
                <a:ea typeface="Lato"/>
                <a:cs typeface="Lato"/>
                <a:sym typeface="Lato"/>
              </a:rPr>
              <a:t>Prevent social crimes. </a:t>
            </a:r>
          </a:p>
          <a:p>
            <a:pPr marL="171450" lvl="0" indent="-171450" algn="just">
              <a:spcBef>
                <a:spcPts val="600"/>
              </a:spcBef>
              <a:buClr>
                <a:schemeClr val="dk1"/>
              </a:buClr>
              <a:buSzPts val="1100"/>
              <a:buFont typeface="Arial" panose="020B0604020202020204" pitchFamily="34" charset="0"/>
              <a:buChar char="•"/>
            </a:pPr>
            <a:endParaRPr lang="en-US" sz="13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Arial" panose="020B0604020202020204" pitchFamily="34" charset="0"/>
              <a:buChar char="•"/>
            </a:pPr>
            <a:r>
              <a:rPr lang="en-US" sz="1300" dirty="0">
                <a:solidFill>
                  <a:schemeClr val="tx1">
                    <a:lumMod val="50000"/>
                  </a:schemeClr>
                </a:solidFill>
                <a:latin typeface="Lato"/>
                <a:ea typeface="Lato"/>
                <a:cs typeface="Lato"/>
                <a:sym typeface="Lato"/>
              </a:rPr>
              <a:t>Social and Environmental safety and security.</a:t>
            </a:r>
          </a:p>
          <a:p>
            <a:pPr marL="171450" lvl="0" indent="-171450" algn="just">
              <a:spcBef>
                <a:spcPts val="600"/>
              </a:spcBef>
              <a:buClr>
                <a:schemeClr val="dk1"/>
              </a:buClr>
              <a:buSzPts val="1100"/>
              <a:buFont typeface="Arial" panose="020B0604020202020204" pitchFamily="34" charset="0"/>
              <a:buChar char="•"/>
            </a:pPr>
            <a:endParaRPr lang="en-US" sz="13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Arial" panose="020B0604020202020204" pitchFamily="34" charset="0"/>
              <a:buChar char="•"/>
            </a:pPr>
            <a:r>
              <a:rPr lang="en-US" sz="1300" dirty="0">
                <a:solidFill>
                  <a:schemeClr val="tx1">
                    <a:lumMod val="50000"/>
                  </a:schemeClr>
                </a:solidFill>
                <a:latin typeface="Lato"/>
                <a:ea typeface="Lato"/>
                <a:cs typeface="Lato"/>
                <a:sym typeface="Lato"/>
              </a:rPr>
              <a:t>Better medical support for people of the society.</a:t>
            </a:r>
          </a:p>
          <a:p>
            <a:pPr lvl="0" algn="just">
              <a:spcBef>
                <a:spcPts val="600"/>
              </a:spcBef>
              <a:buClr>
                <a:schemeClr val="dk1"/>
              </a:buClr>
              <a:buSzPts val="1100"/>
            </a:pPr>
            <a:endParaRPr lang="en-US" sz="1300" dirty="0">
              <a:solidFill>
                <a:schemeClr val="tx1">
                  <a:lumMod val="50000"/>
                </a:schemeClr>
              </a:solidFill>
              <a:latin typeface="Lato"/>
              <a:ea typeface="Lato"/>
              <a:cs typeface="Lato"/>
              <a:sym typeface="Lato"/>
            </a:endParaRPr>
          </a:p>
          <a:p>
            <a:pPr lvl="0" algn="just">
              <a:spcBef>
                <a:spcPts val="600"/>
              </a:spcBef>
              <a:buClr>
                <a:schemeClr val="dk1"/>
              </a:buClr>
              <a:buSzPts val="1100"/>
            </a:pPr>
            <a:endParaRPr lang="en-US" sz="1200" dirty="0">
              <a:solidFill>
                <a:schemeClr val="tx1">
                  <a:lumMod val="50000"/>
                </a:schemeClr>
              </a:solidFill>
              <a:latin typeface="Lato"/>
              <a:ea typeface="Lato"/>
              <a:cs typeface="Lato"/>
              <a:sym typeface="Lato"/>
            </a:endParaRPr>
          </a:p>
          <a:p>
            <a:pPr marL="171450" lvl="0" indent="-171450" algn="just">
              <a:spcBef>
                <a:spcPts val="600"/>
              </a:spcBef>
              <a:buClr>
                <a:schemeClr val="dk1"/>
              </a:buClr>
              <a:buSzPts val="1100"/>
              <a:buFont typeface="Arial" panose="020B0604020202020204" pitchFamily="34" charset="0"/>
              <a:buChar char="•"/>
            </a:pPr>
            <a:endParaRPr lang="en-US" sz="1200" dirty="0">
              <a:solidFill>
                <a:schemeClr val="tx1">
                  <a:lumMod val="50000"/>
                </a:schemeClr>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562523"/>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503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7200" dirty="0">
                <a:solidFill>
                  <a:srgbClr val="7ECEFD"/>
                </a:solidFill>
                <a:latin typeface="Raleway"/>
                <a:sym typeface="Raleway"/>
              </a:rPr>
              <a:t>      </a:t>
            </a:r>
            <a:r>
              <a:rPr lang="en" sz="7200" dirty="0">
                <a:solidFill>
                  <a:srgbClr val="00B0F0"/>
                </a:solidFill>
                <a:latin typeface="Raleway"/>
                <a:sym typeface="Raleway"/>
              </a:rPr>
              <a:t>Applications</a:t>
            </a:r>
            <a:endParaRPr lang="en-US"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2</a:t>
            </a:r>
          </a:p>
        </p:txBody>
      </p:sp>
    </p:spTree>
    <p:extLst>
      <p:ext uri="{BB962C8B-B14F-4D97-AF65-F5344CB8AC3E}">
        <p14:creationId xmlns:p14="http://schemas.microsoft.com/office/powerpoint/2010/main" val="311246478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150313" y="39757"/>
            <a:ext cx="7628100" cy="857400"/>
          </a:xfrm>
          <a:prstGeom prst="rect">
            <a:avLst/>
          </a:prstGeom>
        </p:spPr>
        <p:txBody>
          <a:bodyPr spcFirstLastPara="1" wrap="square" lIns="91425" tIns="91425" rIns="91425" bIns="91425" anchor="b" anchorCtr="0">
            <a:noAutofit/>
          </a:bodyPr>
          <a:lstStyle/>
          <a:p>
            <a:pPr lvl="0"/>
            <a:r>
              <a:rPr lang="en-US" dirty="0">
                <a:solidFill>
                  <a:srgbClr val="00B0F0"/>
                </a:solidFill>
              </a:rPr>
              <a:t>Applications</a:t>
            </a:r>
            <a:endParaRPr dirty="0">
              <a:solidFill>
                <a:srgbClr val="00B0F0"/>
              </a:solidFill>
            </a:endParaRPr>
          </a:p>
        </p:txBody>
      </p:sp>
      <p:sp>
        <p:nvSpPr>
          <p:cNvPr id="94" name="Google Shape;94;p13"/>
          <p:cNvSpPr txBox="1"/>
          <p:nvPr/>
        </p:nvSpPr>
        <p:spPr>
          <a:xfrm>
            <a:off x="825825" y="1523400"/>
            <a:ext cx="7492350" cy="2802019"/>
          </a:xfrm>
          <a:prstGeom prst="rect">
            <a:avLst/>
          </a:prstGeom>
          <a:noFill/>
          <a:ln>
            <a:noFill/>
          </a:ln>
        </p:spPr>
        <p:txBody>
          <a:bodyPr spcFirstLastPara="1" wrap="square" lIns="91425" tIns="91425" rIns="91425" bIns="91425" anchor="t" anchorCtr="0">
            <a:noAutofit/>
          </a:bodyPr>
          <a:lstStyle/>
          <a:p>
            <a:pPr marL="285750" lvl="0" indent="-285750" algn="just">
              <a:spcBef>
                <a:spcPts val="600"/>
              </a:spcBef>
              <a:buClr>
                <a:schemeClr val="dk1"/>
              </a:buClr>
              <a:buSzPts val="1100"/>
              <a:buFont typeface="Wingdings" pitchFamily="2" charset="2"/>
              <a:buChar char="§"/>
            </a:pPr>
            <a:r>
              <a:rPr lang="en-US" sz="1200" dirty="0">
                <a:solidFill>
                  <a:schemeClr val="tx1">
                    <a:lumMod val="50000"/>
                  </a:schemeClr>
                </a:solidFill>
                <a:latin typeface="Lato"/>
                <a:ea typeface="Lato"/>
                <a:cs typeface="Lato"/>
                <a:sym typeface="Lato"/>
              </a:rPr>
              <a:t>Some sensitive places require extensive security such as Airport, Bank, VIP Zones etc.</a:t>
            </a:r>
          </a:p>
          <a:p>
            <a:pPr marL="285750" lvl="0" indent="-285750" algn="just">
              <a:spcBef>
                <a:spcPts val="600"/>
              </a:spcBef>
              <a:buClr>
                <a:schemeClr val="dk1"/>
              </a:buClr>
              <a:buSzPts val="1100"/>
              <a:buFont typeface="Wingdings" pitchFamily="2" charset="2"/>
              <a:buChar char="§"/>
            </a:pPr>
            <a:endParaRPr lang="en-US" sz="1200" dirty="0">
              <a:solidFill>
                <a:schemeClr val="tx1">
                  <a:lumMod val="50000"/>
                </a:schemeClr>
              </a:solidFill>
              <a:latin typeface="Lato"/>
              <a:ea typeface="Lato"/>
              <a:cs typeface="Lato"/>
              <a:sym typeface="Lato"/>
            </a:endParaRPr>
          </a:p>
          <a:p>
            <a:pPr marL="285750" lvl="0" indent="-285750" algn="just">
              <a:spcBef>
                <a:spcPts val="600"/>
              </a:spcBef>
              <a:buClr>
                <a:schemeClr val="dk1"/>
              </a:buClr>
              <a:buSzPts val="1100"/>
              <a:buFont typeface="Wingdings" pitchFamily="2" charset="2"/>
              <a:buChar char="§"/>
            </a:pPr>
            <a:r>
              <a:rPr lang="en-US" sz="1200" dirty="0">
                <a:solidFill>
                  <a:schemeClr val="tx1">
                    <a:lumMod val="50000"/>
                  </a:schemeClr>
                </a:solidFill>
                <a:latin typeface="Lato"/>
                <a:ea typeface="Lato"/>
                <a:cs typeface="Lato"/>
                <a:sym typeface="Lato"/>
              </a:rPr>
              <a:t>Better human robot interaction such as home automation robot, Humanoid robot, Military robot etc.</a:t>
            </a:r>
          </a:p>
          <a:p>
            <a:pPr marL="285750" lvl="0" indent="-285750" algn="just">
              <a:spcBef>
                <a:spcPts val="600"/>
              </a:spcBef>
              <a:buClr>
                <a:schemeClr val="dk1"/>
              </a:buClr>
              <a:buSzPts val="1100"/>
              <a:buFont typeface="Wingdings" pitchFamily="2" charset="2"/>
              <a:buChar char="§"/>
            </a:pPr>
            <a:endParaRPr lang="en-US" sz="1200" dirty="0">
              <a:solidFill>
                <a:schemeClr val="tx1">
                  <a:lumMod val="50000"/>
                </a:schemeClr>
              </a:solidFill>
              <a:latin typeface="Lato"/>
              <a:ea typeface="Lato"/>
              <a:cs typeface="Lato"/>
              <a:sym typeface="Lato"/>
            </a:endParaRPr>
          </a:p>
          <a:p>
            <a:pPr marL="285750" lvl="0" indent="-285750" algn="just">
              <a:spcBef>
                <a:spcPts val="600"/>
              </a:spcBef>
              <a:buClr>
                <a:schemeClr val="dk1"/>
              </a:buClr>
              <a:buSzPts val="1100"/>
              <a:buFont typeface="Wingdings" pitchFamily="2" charset="2"/>
              <a:buChar char="§"/>
            </a:pPr>
            <a:r>
              <a:rPr lang="en-US" sz="1200" dirty="0">
                <a:solidFill>
                  <a:schemeClr val="tx1">
                    <a:lumMod val="50000"/>
                  </a:schemeClr>
                </a:solidFill>
                <a:latin typeface="Lato"/>
                <a:ea typeface="Lato"/>
                <a:cs typeface="Lato"/>
                <a:sym typeface="Lato"/>
              </a:rPr>
              <a:t>Also uses in other sectors Healthcare, understanding kids behavior etc.</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E3B0E5E5-7CE5-6D48-92EA-9F7718B19F4C}"/>
              </a:ext>
            </a:extLst>
          </p:cNvPr>
          <p:cNvSpPr/>
          <p:nvPr/>
        </p:nvSpPr>
        <p:spPr>
          <a:xfrm>
            <a:off x="1" y="226341"/>
            <a:ext cx="150312" cy="7294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49634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9" name="Google Shape;139;p1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Rectangle 1">
            <a:extLst>
              <a:ext uri="{FF2B5EF4-FFF2-40B4-BE49-F238E27FC236}">
                <a16:creationId xmlns:a16="http://schemas.microsoft.com/office/drawing/2014/main" id="{E75600D4-A425-4848-BE7E-8889FE71A558}"/>
              </a:ext>
            </a:extLst>
          </p:cNvPr>
          <p:cNvSpPr/>
          <p:nvPr/>
        </p:nvSpPr>
        <p:spPr>
          <a:xfrm>
            <a:off x="0" y="1665961"/>
            <a:ext cx="7189940" cy="1550809"/>
          </a:xfrm>
          <a:prstGeom prst="rect">
            <a:avLst/>
          </a:prstGeom>
          <a:solidFill>
            <a:schemeClr val="bg1"/>
          </a:solidFill>
          <a:ln>
            <a:noFill/>
          </a:ln>
          <a:effectLst>
            <a:outerShdw blurRad="287139" dist="38100" dir="2700000" sx="100824" sy="100824"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4400" dirty="0">
                <a:solidFill>
                  <a:srgbClr val="00B0F0"/>
                </a:solidFill>
                <a:latin typeface="Raleway"/>
                <a:sym typeface="Raleway"/>
              </a:rPr>
              <a:t>          Background Study</a:t>
            </a:r>
            <a:endParaRPr lang="en-US" sz="4400" dirty="0">
              <a:solidFill>
                <a:srgbClr val="00B0F0"/>
              </a:solidFill>
            </a:endParaRPr>
          </a:p>
        </p:txBody>
      </p:sp>
      <p:sp>
        <p:nvSpPr>
          <p:cNvPr id="3" name="Rectangle 2">
            <a:extLst>
              <a:ext uri="{FF2B5EF4-FFF2-40B4-BE49-F238E27FC236}">
                <a16:creationId xmlns:a16="http://schemas.microsoft.com/office/drawing/2014/main" id="{05E0D272-BDB2-6245-B51F-08A5B43FF327}"/>
              </a:ext>
            </a:extLst>
          </p:cNvPr>
          <p:cNvSpPr/>
          <p:nvPr/>
        </p:nvSpPr>
        <p:spPr>
          <a:xfrm>
            <a:off x="0" y="1665960"/>
            <a:ext cx="1528175" cy="15508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sz="8800" b="1" dirty="0">
                <a:solidFill>
                  <a:srgbClr val="05B3F1"/>
                </a:solidFill>
                <a:latin typeface="DM Sans"/>
                <a:ea typeface="DM Sans"/>
                <a:cs typeface="DM Sans"/>
                <a:sym typeface="DM Sans"/>
              </a:rPr>
              <a:t>3</a:t>
            </a:r>
          </a:p>
        </p:txBody>
      </p:sp>
    </p:spTree>
    <p:extLst>
      <p:ext uri="{BB962C8B-B14F-4D97-AF65-F5344CB8AC3E}">
        <p14:creationId xmlns:p14="http://schemas.microsoft.com/office/powerpoint/2010/main" val="986274656"/>
      </p:ext>
    </p:extLst>
  </p:cSld>
  <p:clrMapOvr>
    <a:masterClrMapping/>
  </p:clrMapOvr>
  <p:transition spd="slow">
    <p:wipe dir="r"/>
  </p:transition>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2444</TotalTime>
  <Words>779</Words>
  <Application>Microsoft Office PowerPoint</Application>
  <PresentationFormat>On-screen Show (16:9)</PresentationFormat>
  <Paragraphs>178</Paragraphs>
  <Slides>38</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Raleway</vt:lpstr>
      <vt:lpstr>Arial</vt:lpstr>
      <vt:lpstr>Wingdings</vt:lpstr>
      <vt:lpstr>Lato</vt:lpstr>
      <vt:lpstr>Centaur</vt:lpstr>
      <vt:lpstr>DM Sans</vt:lpstr>
      <vt:lpstr>Antonio template</vt:lpstr>
      <vt:lpstr>Deep Learning Based Human Emotion Recognition System From Facial Expressions</vt:lpstr>
      <vt:lpstr>PowerPoint Presentation</vt:lpstr>
      <vt:lpstr>PowerPoint Presentation</vt:lpstr>
      <vt:lpstr>Introduction</vt:lpstr>
      <vt:lpstr>Motivation</vt:lpstr>
      <vt:lpstr>Social &amp; Environmental Impact</vt:lpstr>
      <vt:lpstr>PowerPoint Presentation</vt:lpstr>
      <vt:lpstr>Applications</vt:lpstr>
      <vt:lpstr>PowerPoint Presentation</vt:lpstr>
      <vt:lpstr>Background Study</vt:lpstr>
      <vt:lpstr>PowerPoint Presentation</vt:lpstr>
      <vt:lpstr>Related works</vt:lpstr>
      <vt:lpstr>Related works [Contd.]</vt:lpstr>
      <vt:lpstr>Related works [Contd.]</vt:lpstr>
      <vt:lpstr>PowerPoint Presentation</vt:lpstr>
      <vt:lpstr>System Workflow</vt:lpstr>
      <vt:lpstr>PowerPoint Presentation</vt:lpstr>
      <vt:lpstr>Dataset</vt:lpstr>
      <vt:lpstr>Dataset Sample</vt:lpstr>
      <vt:lpstr>PowerPoint Presentation</vt:lpstr>
      <vt:lpstr>Recognizing Emotions</vt:lpstr>
      <vt:lpstr>Recognizing Emotions</vt:lpstr>
      <vt:lpstr>Recognizing Emotions</vt:lpstr>
      <vt:lpstr>Recognizing Emotions</vt:lpstr>
      <vt:lpstr>Recognizing Emotions</vt:lpstr>
      <vt:lpstr>Recognizing Emotions</vt:lpstr>
      <vt:lpstr>Recognizing Emotions</vt:lpstr>
      <vt:lpstr>PowerPoint Presentation</vt:lpstr>
      <vt:lpstr>Analysis</vt:lpstr>
      <vt:lpstr>PowerPoint Presentation</vt:lpstr>
      <vt:lpstr>Model statistics (VGG-19)</vt:lpstr>
      <vt:lpstr>Model statistics (ResNet-50V2)</vt:lpstr>
      <vt:lpstr>Model statistics (MobileNetV2)</vt:lpstr>
      <vt:lpstr>PowerPoint Presentation</vt:lpstr>
      <vt:lpstr>Conclusion</vt:lpstr>
      <vt:lpstr>Future Work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Joy Howlader</cp:lastModifiedBy>
  <cp:revision>124</cp:revision>
  <dcterms:modified xsi:type="dcterms:W3CDTF">2022-06-19T07:31:38Z</dcterms:modified>
</cp:coreProperties>
</file>